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</p:sldMasterIdLst>
  <p:notesMasterIdLst>
    <p:notesMasterId r:id="rId54"/>
  </p:notesMasterIdLst>
  <p:sldIdLst>
    <p:sldId id="256" r:id="rId6"/>
    <p:sldId id="478" r:id="rId7"/>
    <p:sldId id="481" r:id="rId8"/>
    <p:sldId id="259" r:id="rId9"/>
    <p:sldId id="429" r:id="rId10"/>
    <p:sldId id="482" r:id="rId11"/>
    <p:sldId id="430" r:id="rId12"/>
    <p:sldId id="431" r:id="rId13"/>
    <p:sldId id="483" r:id="rId14"/>
    <p:sldId id="469" r:id="rId15"/>
    <p:sldId id="457" r:id="rId16"/>
    <p:sldId id="432" r:id="rId17"/>
    <p:sldId id="455" r:id="rId18"/>
    <p:sldId id="434" r:id="rId19"/>
    <p:sldId id="471" r:id="rId20"/>
    <p:sldId id="456" r:id="rId21"/>
    <p:sldId id="484" r:id="rId22"/>
    <p:sldId id="460" r:id="rId23"/>
    <p:sldId id="435" r:id="rId24"/>
    <p:sldId id="462" r:id="rId25"/>
    <p:sldId id="444" r:id="rId26"/>
    <p:sldId id="464" r:id="rId27"/>
    <p:sldId id="465" r:id="rId28"/>
    <p:sldId id="485" r:id="rId29"/>
    <p:sldId id="466" r:id="rId30"/>
    <p:sldId id="439" r:id="rId31"/>
    <p:sldId id="445" r:id="rId32"/>
    <p:sldId id="443" r:id="rId33"/>
    <p:sldId id="447" r:id="rId34"/>
    <p:sldId id="436" r:id="rId35"/>
    <p:sldId id="433" r:id="rId36"/>
    <p:sldId id="448" r:id="rId37"/>
    <p:sldId id="452" r:id="rId38"/>
    <p:sldId id="449" r:id="rId39"/>
    <p:sldId id="450" r:id="rId40"/>
    <p:sldId id="451" r:id="rId41"/>
    <p:sldId id="479" r:id="rId42"/>
    <p:sldId id="453" r:id="rId43"/>
    <p:sldId id="438" r:id="rId44"/>
    <p:sldId id="473" r:id="rId45"/>
    <p:sldId id="474" r:id="rId46"/>
    <p:sldId id="480" r:id="rId47"/>
    <p:sldId id="488" r:id="rId48"/>
    <p:sldId id="475" r:id="rId49"/>
    <p:sldId id="477" r:id="rId50"/>
    <p:sldId id="476" r:id="rId51"/>
    <p:sldId id="468" r:id="rId52"/>
    <p:sldId id="489" r:id="rId5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17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55" autoAdjust="0"/>
    <p:restoredTop sz="94660"/>
  </p:normalViewPr>
  <p:slideViewPr>
    <p:cSldViewPr snapToGrid="0">
      <p:cViewPr varScale="1">
        <p:scale>
          <a:sx n="89" d="100"/>
          <a:sy n="89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4FD53-C138-48F3-AC30-2200F5EFB2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B683E9-45E3-408E-B912-DACA0B69E3F6}">
      <dgm:prSet/>
      <dgm:spPr/>
      <dgm:t>
        <a:bodyPr/>
        <a:lstStyle/>
        <a:p>
          <a:pPr algn="ctr"/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an </a:t>
          </a:r>
          <a:r>
            <a:rPr lang="en-US" dirty="0" err="1"/>
            <a:t>toàn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a = 2.5</a:t>
          </a:r>
        </a:p>
      </dgm:t>
    </dgm:pt>
    <dgm:pt modelId="{A7ACFF6A-2A6E-4834-84AF-C3828DB517F1}" type="parTrans" cxnId="{127C990A-BB67-481D-A77D-A088B0B2D9DE}">
      <dgm:prSet/>
      <dgm:spPr/>
      <dgm:t>
        <a:bodyPr/>
        <a:lstStyle/>
        <a:p>
          <a:endParaRPr lang="en-US"/>
        </a:p>
      </dgm:t>
    </dgm:pt>
    <dgm:pt modelId="{8A43622E-42EB-40DB-A14A-34C568073C0C}" type="sibTrans" cxnId="{127C990A-BB67-481D-A77D-A088B0B2D9DE}">
      <dgm:prSet/>
      <dgm:spPr/>
      <dgm:t>
        <a:bodyPr/>
        <a:lstStyle/>
        <a:p>
          <a:endParaRPr lang="en-US"/>
        </a:p>
      </dgm:t>
    </dgm:pt>
    <dgm:pt modelId="{5BBB2D09-146F-425D-A24E-2640F44D406F}">
      <dgm:prSet/>
      <dgm:spPr/>
      <dgm:t>
        <a:bodyPr/>
        <a:lstStyle/>
        <a:p>
          <a:pPr algn="ctr"/>
          <a:r>
            <a:rPr lang="en-US" dirty="0" err="1"/>
            <a:t>Cảm</a:t>
          </a:r>
          <a:r>
            <a:rPr lang="en-US" dirty="0"/>
            <a:t> </a:t>
          </a:r>
          <a:r>
            <a:rPr lang="en-US" dirty="0" err="1"/>
            <a:t>biến</a:t>
          </a:r>
          <a:r>
            <a:rPr lang="en-US" dirty="0"/>
            <a:t> </a:t>
          </a:r>
          <a:r>
            <a:rPr lang="en-US" dirty="0" err="1"/>
            <a:t>đảm</a:t>
          </a:r>
          <a:r>
            <a:rPr lang="en-US" dirty="0"/>
            <a:t> </a:t>
          </a:r>
          <a:r>
            <a:rPr lang="en-US" dirty="0" err="1"/>
            <a:t>bảo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bền</a:t>
          </a:r>
          <a:r>
            <a:rPr lang="en-US" dirty="0"/>
            <a:t>, </a:t>
          </a:r>
          <a:r>
            <a:rPr lang="en-US" dirty="0" err="1"/>
            <a:t>chịu</a:t>
          </a:r>
          <a:r>
            <a:rPr lang="en-US" dirty="0"/>
            <a:t> </a:t>
          </a:r>
          <a:r>
            <a:rPr lang="en-US" dirty="0" err="1"/>
            <a:t>lực</a:t>
          </a:r>
          <a:r>
            <a:rPr lang="en-US" dirty="0"/>
            <a:t> </a:t>
          </a:r>
          <a:r>
            <a:rPr lang="en-US" dirty="0" err="1"/>
            <a:t>tốt</a:t>
          </a:r>
          <a:r>
            <a:rPr lang="en-US" dirty="0"/>
            <a:t> </a:t>
          </a:r>
          <a:r>
            <a:rPr lang="en-US" dirty="0" err="1"/>
            <a:t>khi</a:t>
          </a:r>
          <a:r>
            <a:rPr lang="en-US" dirty="0"/>
            <a:t> </a:t>
          </a:r>
          <a:r>
            <a:rPr lang="en-US" dirty="0" err="1"/>
            <a:t>lắp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xe</a:t>
          </a:r>
          <a:endParaRPr lang="en-US" dirty="0"/>
        </a:p>
      </dgm:t>
    </dgm:pt>
    <dgm:pt modelId="{DE04DF95-0C10-4C84-A269-667B6E99F98C}" type="parTrans" cxnId="{0AE6E779-6833-4D91-948D-F87DC0C044EE}">
      <dgm:prSet/>
      <dgm:spPr/>
      <dgm:t>
        <a:bodyPr/>
        <a:lstStyle/>
        <a:p>
          <a:endParaRPr lang="en-US"/>
        </a:p>
      </dgm:t>
    </dgm:pt>
    <dgm:pt modelId="{76D7DC12-430D-41EF-9526-F83F7752325F}" type="sibTrans" cxnId="{0AE6E779-6833-4D91-948D-F87DC0C044EE}">
      <dgm:prSet/>
      <dgm:spPr/>
      <dgm:t>
        <a:bodyPr/>
        <a:lstStyle/>
        <a:p>
          <a:endParaRPr lang="en-US"/>
        </a:p>
      </dgm:t>
    </dgm:pt>
    <dgm:pt modelId="{DB611333-080C-4FE2-B530-00D60819198F}">
      <dgm:prSet/>
      <dgm:spPr/>
      <dgm:t>
        <a:bodyPr/>
        <a:lstStyle/>
        <a:p>
          <a:pPr algn="ctr"/>
          <a:r>
            <a:rPr lang="en-US" dirty="0" err="1"/>
            <a:t>Thỏa</a:t>
          </a:r>
          <a:r>
            <a:rPr lang="en-US" dirty="0"/>
            <a:t> </a:t>
          </a:r>
          <a:r>
            <a:rPr lang="en-US" dirty="0" err="1"/>
            <a:t>mãn</a:t>
          </a:r>
          <a:r>
            <a:rPr lang="en-US" dirty="0"/>
            <a:t> TCVN 2261-77 </a:t>
          </a:r>
          <a:r>
            <a:rPr lang="en-US" dirty="0" err="1"/>
            <a:t>và</a:t>
          </a:r>
          <a:r>
            <a:rPr lang="en-US" dirty="0"/>
            <a:t> 4218-86; TCVN 2256-99.</a:t>
          </a:r>
        </a:p>
      </dgm:t>
    </dgm:pt>
    <dgm:pt modelId="{7F829608-01D6-498C-B936-F809D2DF64A4}" type="parTrans" cxnId="{E747C010-D807-4314-A157-5CA1D1C6A7B9}">
      <dgm:prSet/>
      <dgm:spPr/>
      <dgm:t>
        <a:bodyPr/>
        <a:lstStyle/>
        <a:p>
          <a:endParaRPr lang="en-US"/>
        </a:p>
      </dgm:t>
    </dgm:pt>
    <dgm:pt modelId="{4B055738-C66F-43F0-BDA9-D695FC66956C}" type="sibTrans" cxnId="{E747C010-D807-4314-A157-5CA1D1C6A7B9}">
      <dgm:prSet/>
      <dgm:spPr/>
      <dgm:t>
        <a:bodyPr/>
        <a:lstStyle/>
        <a:p>
          <a:endParaRPr lang="en-US"/>
        </a:p>
      </dgm:t>
    </dgm:pt>
    <dgm:pt modelId="{609F3E96-ADC8-4E41-A32C-799942BE2BE8}" type="pres">
      <dgm:prSet presAssocID="{24F4FD53-C138-48F3-AC30-2200F5EFB2C4}" presName="outerComposite" presStyleCnt="0">
        <dgm:presLayoutVars>
          <dgm:chMax val="5"/>
          <dgm:dir/>
          <dgm:resizeHandles val="exact"/>
        </dgm:presLayoutVars>
      </dgm:prSet>
      <dgm:spPr/>
    </dgm:pt>
    <dgm:pt modelId="{046CC6C7-3072-4233-902C-E8B53367B87E}" type="pres">
      <dgm:prSet presAssocID="{24F4FD53-C138-48F3-AC30-2200F5EFB2C4}" presName="dummyMaxCanvas" presStyleCnt="0">
        <dgm:presLayoutVars/>
      </dgm:prSet>
      <dgm:spPr/>
    </dgm:pt>
    <dgm:pt modelId="{2C0071DC-D977-4138-A236-46E8B459F3B2}" type="pres">
      <dgm:prSet presAssocID="{24F4FD53-C138-48F3-AC30-2200F5EFB2C4}" presName="ThreeNodes_1" presStyleLbl="node1" presStyleIdx="0" presStyleCnt="3">
        <dgm:presLayoutVars>
          <dgm:bulletEnabled val="1"/>
        </dgm:presLayoutVars>
      </dgm:prSet>
      <dgm:spPr/>
    </dgm:pt>
    <dgm:pt modelId="{C0C5FF53-86C0-4650-9BDD-078195B86AB7}" type="pres">
      <dgm:prSet presAssocID="{24F4FD53-C138-48F3-AC30-2200F5EFB2C4}" presName="ThreeNodes_2" presStyleLbl="node1" presStyleIdx="1" presStyleCnt="3">
        <dgm:presLayoutVars>
          <dgm:bulletEnabled val="1"/>
        </dgm:presLayoutVars>
      </dgm:prSet>
      <dgm:spPr/>
    </dgm:pt>
    <dgm:pt modelId="{AC718A93-9C9D-4CAC-8FAA-5E825460EC0E}" type="pres">
      <dgm:prSet presAssocID="{24F4FD53-C138-48F3-AC30-2200F5EFB2C4}" presName="ThreeNodes_3" presStyleLbl="node1" presStyleIdx="2" presStyleCnt="3">
        <dgm:presLayoutVars>
          <dgm:bulletEnabled val="1"/>
        </dgm:presLayoutVars>
      </dgm:prSet>
      <dgm:spPr/>
    </dgm:pt>
    <dgm:pt modelId="{8BE6133D-C513-4D41-B31D-78FC1BD08CED}" type="pres">
      <dgm:prSet presAssocID="{24F4FD53-C138-48F3-AC30-2200F5EFB2C4}" presName="ThreeConn_1-2" presStyleLbl="fgAccFollowNode1" presStyleIdx="0" presStyleCnt="2">
        <dgm:presLayoutVars>
          <dgm:bulletEnabled val="1"/>
        </dgm:presLayoutVars>
      </dgm:prSet>
      <dgm:spPr/>
    </dgm:pt>
    <dgm:pt modelId="{8C75DDF3-5AF1-4100-8CE8-E3517D0898EB}" type="pres">
      <dgm:prSet presAssocID="{24F4FD53-C138-48F3-AC30-2200F5EFB2C4}" presName="ThreeConn_2-3" presStyleLbl="fgAccFollowNode1" presStyleIdx="1" presStyleCnt="2">
        <dgm:presLayoutVars>
          <dgm:bulletEnabled val="1"/>
        </dgm:presLayoutVars>
      </dgm:prSet>
      <dgm:spPr/>
    </dgm:pt>
    <dgm:pt modelId="{D771347E-0BA3-4351-B17B-6EBCEC14671E}" type="pres">
      <dgm:prSet presAssocID="{24F4FD53-C138-48F3-AC30-2200F5EFB2C4}" presName="ThreeNodes_1_text" presStyleLbl="node1" presStyleIdx="2" presStyleCnt="3">
        <dgm:presLayoutVars>
          <dgm:bulletEnabled val="1"/>
        </dgm:presLayoutVars>
      </dgm:prSet>
      <dgm:spPr/>
    </dgm:pt>
    <dgm:pt modelId="{4F1659DD-BCD3-4159-AAAB-2942948BE2CC}" type="pres">
      <dgm:prSet presAssocID="{24F4FD53-C138-48F3-AC30-2200F5EFB2C4}" presName="ThreeNodes_2_text" presStyleLbl="node1" presStyleIdx="2" presStyleCnt="3">
        <dgm:presLayoutVars>
          <dgm:bulletEnabled val="1"/>
        </dgm:presLayoutVars>
      </dgm:prSet>
      <dgm:spPr/>
    </dgm:pt>
    <dgm:pt modelId="{2E2CE76F-7646-43AC-B534-4BDF3D9EBE8E}" type="pres">
      <dgm:prSet presAssocID="{24F4FD53-C138-48F3-AC30-2200F5EFB2C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3B4C905-F5E2-4C0F-8871-6EB64DB76C91}" type="presOf" srcId="{DB611333-080C-4FE2-B530-00D60819198F}" destId="{2E2CE76F-7646-43AC-B534-4BDF3D9EBE8E}" srcOrd="1" destOrd="0" presId="urn:microsoft.com/office/officeart/2005/8/layout/vProcess5"/>
    <dgm:cxn modelId="{127C990A-BB67-481D-A77D-A088B0B2D9DE}" srcId="{24F4FD53-C138-48F3-AC30-2200F5EFB2C4}" destId="{F0B683E9-45E3-408E-B912-DACA0B69E3F6}" srcOrd="0" destOrd="0" parTransId="{A7ACFF6A-2A6E-4834-84AF-C3828DB517F1}" sibTransId="{8A43622E-42EB-40DB-A14A-34C568073C0C}"/>
    <dgm:cxn modelId="{E747C010-D807-4314-A157-5CA1D1C6A7B9}" srcId="{24F4FD53-C138-48F3-AC30-2200F5EFB2C4}" destId="{DB611333-080C-4FE2-B530-00D60819198F}" srcOrd="2" destOrd="0" parTransId="{7F829608-01D6-498C-B936-F809D2DF64A4}" sibTransId="{4B055738-C66F-43F0-BDA9-D695FC66956C}"/>
    <dgm:cxn modelId="{7E35932D-2E66-4411-923D-D26165A7538F}" type="presOf" srcId="{DB611333-080C-4FE2-B530-00D60819198F}" destId="{AC718A93-9C9D-4CAC-8FAA-5E825460EC0E}" srcOrd="0" destOrd="0" presId="urn:microsoft.com/office/officeart/2005/8/layout/vProcess5"/>
    <dgm:cxn modelId="{B91BD561-ECDC-4B39-A4BB-1D1A1689E651}" type="presOf" srcId="{F0B683E9-45E3-408E-B912-DACA0B69E3F6}" destId="{D771347E-0BA3-4351-B17B-6EBCEC14671E}" srcOrd="1" destOrd="0" presId="urn:microsoft.com/office/officeart/2005/8/layout/vProcess5"/>
    <dgm:cxn modelId="{257ACA43-E719-40CF-9182-17CFD22E030F}" type="presOf" srcId="{24F4FD53-C138-48F3-AC30-2200F5EFB2C4}" destId="{609F3E96-ADC8-4E41-A32C-799942BE2BE8}" srcOrd="0" destOrd="0" presId="urn:microsoft.com/office/officeart/2005/8/layout/vProcess5"/>
    <dgm:cxn modelId="{E7EA516F-E3EC-4C94-9ADE-FD68A2BE9627}" type="presOf" srcId="{76D7DC12-430D-41EF-9526-F83F7752325F}" destId="{8C75DDF3-5AF1-4100-8CE8-E3517D0898EB}" srcOrd="0" destOrd="0" presId="urn:microsoft.com/office/officeart/2005/8/layout/vProcess5"/>
    <dgm:cxn modelId="{40083C52-6BBC-4AEF-8534-CCD6ED27B9CC}" type="presOf" srcId="{F0B683E9-45E3-408E-B912-DACA0B69E3F6}" destId="{2C0071DC-D977-4138-A236-46E8B459F3B2}" srcOrd="0" destOrd="0" presId="urn:microsoft.com/office/officeart/2005/8/layout/vProcess5"/>
    <dgm:cxn modelId="{80D42577-CC95-4D0D-B7B2-D84A4F56E7DA}" type="presOf" srcId="{8A43622E-42EB-40DB-A14A-34C568073C0C}" destId="{8BE6133D-C513-4D41-B31D-78FC1BD08CED}" srcOrd="0" destOrd="0" presId="urn:microsoft.com/office/officeart/2005/8/layout/vProcess5"/>
    <dgm:cxn modelId="{0AE6E779-6833-4D91-948D-F87DC0C044EE}" srcId="{24F4FD53-C138-48F3-AC30-2200F5EFB2C4}" destId="{5BBB2D09-146F-425D-A24E-2640F44D406F}" srcOrd="1" destOrd="0" parTransId="{DE04DF95-0C10-4C84-A269-667B6E99F98C}" sibTransId="{76D7DC12-430D-41EF-9526-F83F7752325F}"/>
    <dgm:cxn modelId="{DD0C5CB6-160E-46CC-A894-FAA8B8C910D3}" type="presOf" srcId="{5BBB2D09-146F-425D-A24E-2640F44D406F}" destId="{C0C5FF53-86C0-4650-9BDD-078195B86AB7}" srcOrd="0" destOrd="0" presId="urn:microsoft.com/office/officeart/2005/8/layout/vProcess5"/>
    <dgm:cxn modelId="{7E0075C4-62F4-478A-9988-415C69F66341}" type="presOf" srcId="{5BBB2D09-146F-425D-A24E-2640F44D406F}" destId="{4F1659DD-BCD3-4159-AAAB-2942948BE2CC}" srcOrd="1" destOrd="0" presId="urn:microsoft.com/office/officeart/2005/8/layout/vProcess5"/>
    <dgm:cxn modelId="{38AB1FE4-B7AC-471E-A3F9-4C1CAB054821}" type="presParOf" srcId="{609F3E96-ADC8-4E41-A32C-799942BE2BE8}" destId="{046CC6C7-3072-4233-902C-E8B53367B87E}" srcOrd="0" destOrd="0" presId="urn:microsoft.com/office/officeart/2005/8/layout/vProcess5"/>
    <dgm:cxn modelId="{0EFA2938-0263-4937-8748-231FCA34B85A}" type="presParOf" srcId="{609F3E96-ADC8-4E41-A32C-799942BE2BE8}" destId="{2C0071DC-D977-4138-A236-46E8B459F3B2}" srcOrd="1" destOrd="0" presId="urn:microsoft.com/office/officeart/2005/8/layout/vProcess5"/>
    <dgm:cxn modelId="{82C86D22-9CEF-4664-BA17-EC05059B881B}" type="presParOf" srcId="{609F3E96-ADC8-4E41-A32C-799942BE2BE8}" destId="{C0C5FF53-86C0-4650-9BDD-078195B86AB7}" srcOrd="2" destOrd="0" presId="urn:microsoft.com/office/officeart/2005/8/layout/vProcess5"/>
    <dgm:cxn modelId="{CE75C24D-2E12-4E1B-9E95-FB0EEC1408DE}" type="presParOf" srcId="{609F3E96-ADC8-4E41-A32C-799942BE2BE8}" destId="{AC718A93-9C9D-4CAC-8FAA-5E825460EC0E}" srcOrd="3" destOrd="0" presId="urn:microsoft.com/office/officeart/2005/8/layout/vProcess5"/>
    <dgm:cxn modelId="{40ED014D-B041-44A2-8A37-085EFB90E7F4}" type="presParOf" srcId="{609F3E96-ADC8-4E41-A32C-799942BE2BE8}" destId="{8BE6133D-C513-4D41-B31D-78FC1BD08CED}" srcOrd="4" destOrd="0" presId="urn:microsoft.com/office/officeart/2005/8/layout/vProcess5"/>
    <dgm:cxn modelId="{87D639BC-7335-49EF-B1FC-5B25A9FEF7D6}" type="presParOf" srcId="{609F3E96-ADC8-4E41-A32C-799942BE2BE8}" destId="{8C75DDF3-5AF1-4100-8CE8-E3517D0898EB}" srcOrd="5" destOrd="0" presId="urn:microsoft.com/office/officeart/2005/8/layout/vProcess5"/>
    <dgm:cxn modelId="{7AE263C3-DE0C-4134-AEC8-86D1B0E583F3}" type="presParOf" srcId="{609F3E96-ADC8-4E41-A32C-799942BE2BE8}" destId="{D771347E-0BA3-4351-B17B-6EBCEC14671E}" srcOrd="6" destOrd="0" presId="urn:microsoft.com/office/officeart/2005/8/layout/vProcess5"/>
    <dgm:cxn modelId="{092581C7-465B-45D5-987C-E05FAC58FE73}" type="presParOf" srcId="{609F3E96-ADC8-4E41-A32C-799942BE2BE8}" destId="{4F1659DD-BCD3-4159-AAAB-2942948BE2CC}" srcOrd="7" destOrd="0" presId="urn:microsoft.com/office/officeart/2005/8/layout/vProcess5"/>
    <dgm:cxn modelId="{962DF02D-EEB5-4567-8AC1-F2FD890B55FE}" type="presParOf" srcId="{609F3E96-ADC8-4E41-A32C-799942BE2BE8}" destId="{2E2CE76F-7646-43AC-B534-4BDF3D9EBE8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071DC-D977-4138-A236-46E8B459F3B2}">
      <dsp:nvSpPr>
        <dsp:cNvPr id="0" name=""/>
        <dsp:cNvSpPr/>
      </dsp:nvSpPr>
      <dsp:spPr>
        <a:xfrm>
          <a:off x="0" y="0"/>
          <a:ext cx="4642048" cy="1087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Hệ</a:t>
          </a:r>
          <a:r>
            <a:rPr lang="en-US" sz="2100" kern="1200" dirty="0"/>
            <a:t> </a:t>
          </a:r>
          <a:r>
            <a:rPr lang="en-US" sz="2100" kern="1200" dirty="0" err="1"/>
            <a:t>số</a:t>
          </a:r>
          <a:r>
            <a:rPr lang="en-US" sz="2100" kern="1200" dirty="0"/>
            <a:t> an </a:t>
          </a:r>
          <a:r>
            <a:rPr lang="en-US" sz="2100" kern="1200" dirty="0" err="1"/>
            <a:t>toàn</a:t>
          </a:r>
          <a:r>
            <a:rPr lang="en-US" sz="2100" kern="1200" dirty="0"/>
            <a:t> </a:t>
          </a:r>
          <a:r>
            <a:rPr lang="en-US" sz="2100" kern="1200" dirty="0" err="1"/>
            <a:t>hệ</a:t>
          </a:r>
          <a:r>
            <a:rPr lang="en-US" sz="2100" kern="1200" dirty="0"/>
            <a:t> </a:t>
          </a:r>
          <a:r>
            <a:rPr lang="en-US" sz="2100" kern="1200" dirty="0" err="1"/>
            <a:t>thống</a:t>
          </a:r>
          <a:r>
            <a:rPr lang="en-US" sz="2100" kern="1200" dirty="0"/>
            <a:t> a = 2.5</a:t>
          </a:r>
        </a:p>
      </dsp:txBody>
      <dsp:txXfrm>
        <a:off x="31843" y="31843"/>
        <a:ext cx="3468861" cy="1023526"/>
      </dsp:txXfrm>
    </dsp:sp>
    <dsp:sp modelId="{C0C5FF53-86C0-4650-9BDD-078195B86AB7}">
      <dsp:nvSpPr>
        <dsp:cNvPr id="0" name=""/>
        <dsp:cNvSpPr/>
      </dsp:nvSpPr>
      <dsp:spPr>
        <a:xfrm>
          <a:off x="409592" y="1268415"/>
          <a:ext cx="4642048" cy="1087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Cảm</a:t>
          </a:r>
          <a:r>
            <a:rPr lang="en-US" sz="2100" kern="1200" dirty="0"/>
            <a:t> </a:t>
          </a:r>
          <a:r>
            <a:rPr lang="en-US" sz="2100" kern="1200" dirty="0" err="1"/>
            <a:t>biến</a:t>
          </a:r>
          <a:r>
            <a:rPr lang="en-US" sz="2100" kern="1200" dirty="0"/>
            <a:t> </a:t>
          </a:r>
          <a:r>
            <a:rPr lang="en-US" sz="2100" kern="1200" dirty="0" err="1"/>
            <a:t>đảm</a:t>
          </a:r>
          <a:r>
            <a:rPr lang="en-US" sz="2100" kern="1200" dirty="0"/>
            <a:t> </a:t>
          </a:r>
          <a:r>
            <a:rPr lang="en-US" sz="2100" kern="1200" dirty="0" err="1"/>
            <a:t>bảo</a:t>
          </a:r>
          <a:r>
            <a:rPr lang="en-US" sz="2100" kern="1200" dirty="0"/>
            <a:t> </a:t>
          </a:r>
          <a:r>
            <a:rPr lang="en-US" sz="2100" kern="1200" dirty="0" err="1"/>
            <a:t>được</a:t>
          </a:r>
          <a:r>
            <a:rPr lang="en-US" sz="2100" kern="1200" dirty="0"/>
            <a:t> </a:t>
          </a:r>
          <a:r>
            <a:rPr lang="en-US" sz="2100" kern="1200" dirty="0" err="1"/>
            <a:t>độ</a:t>
          </a:r>
          <a:r>
            <a:rPr lang="en-US" sz="2100" kern="1200" dirty="0"/>
            <a:t> </a:t>
          </a:r>
          <a:r>
            <a:rPr lang="en-US" sz="2100" kern="1200" dirty="0" err="1"/>
            <a:t>bền</a:t>
          </a:r>
          <a:r>
            <a:rPr lang="en-US" sz="2100" kern="1200" dirty="0"/>
            <a:t>, </a:t>
          </a:r>
          <a:r>
            <a:rPr lang="en-US" sz="2100" kern="1200" dirty="0" err="1"/>
            <a:t>chịu</a:t>
          </a:r>
          <a:r>
            <a:rPr lang="en-US" sz="2100" kern="1200" dirty="0"/>
            <a:t> </a:t>
          </a:r>
          <a:r>
            <a:rPr lang="en-US" sz="2100" kern="1200" dirty="0" err="1"/>
            <a:t>lực</a:t>
          </a:r>
          <a:r>
            <a:rPr lang="en-US" sz="2100" kern="1200" dirty="0"/>
            <a:t> </a:t>
          </a:r>
          <a:r>
            <a:rPr lang="en-US" sz="2100" kern="1200" dirty="0" err="1"/>
            <a:t>tốt</a:t>
          </a:r>
          <a:r>
            <a:rPr lang="en-US" sz="2100" kern="1200" dirty="0"/>
            <a:t> </a:t>
          </a:r>
          <a:r>
            <a:rPr lang="en-US" sz="2100" kern="1200" dirty="0" err="1"/>
            <a:t>khi</a:t>
          </a:r>
          <a:r>
            <a:rPr lang="en-US" sz="2100" kern="1200" dirty="0"/>
            <a:t> </a:t>
          </a:r>
          <a:r>
            <a:rPr lang="en-US" sz="2100" kern="1200" dirty="0" err="1"/>
            <a:t>lắp</a:t>
          </a:r>
          <a:r>
            <a:rPr lang="en-US" sz="2100" kern="1200" dirty="0"/>
            <a:t> </a:t>
          </a:r>
          <a:r>
            <a:rPr lang="en-US" sz="2100" kern="1200" dirty="0" err="1"/>
            <a:t>vào</a:t>
          </a:r>
          <a:r>
            <a:rPr lang="en-US" sz="2100" kern="1200" dirty="0"/>
            <a:t> </a:t>
          </a:r>
          <a:r>
            <a:rPr lang="en-US" sz="2100" kern="1200" dirty="0" err="1"/>
            <a:t>xe</a:t>
          </a:r>
          <a:endParaRPr lang="en-US" sz="2100" kern="1200" dirty="0"/>
        </a:p>
      </dsp:txBody>
      <dsp:txXfrm>
        <a:off x="441435" y="1300258"/>
        <a:ext cx="3462081" cy="1023526"/>
      </dsp:txXfrm>
    </dsp:sp>
    <dsp:sp modelId="{AC718A93-9C9D-4CAC-8FAA-5E825460EC0E}">
      <dsp:nvSpPr>
        <dsp:cNvPr id="0" name=""/>
        <dsp:cNvSpPr/>
      </dsp:nvSpPr>
      <dsp:spPr>
        <a:xfrm>
          <a:off x="819184" y="2536830"/>
          <a:ext cx="4642048" cy="1087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Thỏa</a:t>
          </a:r>
          <a:r>
            <a:rPr lang="en-US" sz="2100" kern="1200" dirty="0"/>
            <a:t> </a:t>
          </a:r>
          <a:r>
            <a:rPr lang="en-US" sz="2100" kern="1200" dirty="0" err="1"/>
            <a:t>mãn</a:t>
          </a:r>
          <a:r>
            <a:rPr lang="en-US" sz="2100" kern="1200" dirty="0"/>
            <a:t> TCVN 2261-77 </a:t>
          </a:r>
          <a:r>
            <a:rPr lang="en-US" sz="2100" kern="1200" dirty="0" err="1"/>
            <a:t>và</a:t>
          </a:r>
          <a:r>
            <a:rPr lang="en-US" sz="2100" kern="1200" dirty="0"/>
            <a:t> 4218-86; TCVN 2256-99.</a:t>
          </a:r>
        </a:p>
      </dsp:txBody>
      <dsp:txXfrm>
        <a:off x="851027" y="2568673"/>
        <a:ext cx="3462081" cy="1023526"/>
      </dsp:txXfrm>
    </dsp:sp>
    <dsp:sp modelId="{8BE6133D-C513-4D41-B31D-78FC1BD08CED}">
      <dsp:nvSpPr>
        <dsp:cNvPr id="0" name=""/>
        <dsp:cNvSpPr/>
      </dsp:nvSpPr>
      <dsp:spPr>
        <a:xfrm>
          <a:off x="3935359" y="824469"/>
          <a:ext cx="706688" cy="706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094364" y="824469"/>
        <a:ext cx="388678" cy="531783"/>
      </dsp:txXfrm>
    </dsp:sp>
    <dsp:sp modelId="{8C75DDF3-5AF1-4100-8CE8-E3517D0898EB}">
      <dsp:nvSpPr>
        <dsp:cNvPr id="0" name=""/>
        <dsp:cNvSpPr/>
      </dsp:nvSpPr>
      <dsp:spPr>
        <a:xfrm>
          <a:off x="4344952" y="2085636"/>
          <a:ext cx="706688" cy="706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503957" y="2085636"/>
        <a:ext cx="388678" cy="531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3FED-B0C8-40D0-B1FB-AEB55D85F2B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59066-1477-4D87-BA10-BB51FC2BF14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321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tam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hien</a:t>
            </a:r>
            <a:r>
              <a:rPr lang="en-US" dirty="0"/>
              <a:t> == (</a:t>
            </a:r>
            <a:r>
              <a:rPr lang="en-US" dirty="0" err="1"/>
              <a:t>ung</a:t>
            </a:r>
            <a:r>
              <a:rPr lang="en-US" dirty="0"/>
              <a:t> dung) PP xu </a:t>
            </a:r>
            <a:r>
              <a:rPr lang="en-US" dirty="0" err="1"/>
              <a:t>ly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(</a:t>
            </a:r>
            <a:r>
              <a:rPr lang="en-US" dirty="0" err="1"/>
              <a:t>trong</a:t>
            </a:r>
            <a:r>
              <a:rPr lang="en-US" dirty="0"/>
              <a:t> x/d </a:t>
            </a:r>
            <a:r>
              <a:rPr lang="en-US" dirty="0" err="1"/>
              <a:t>ti</a:t>
            </a:r>
            <a:r>
              <a:rPr lang="en-US" dirty="0"/>
              <a:t> so </a:t>
            </a:r>
            <a:r>
              <a:rPr lang="en-US" dirty="0" err="1"/>
              <a:t>truyen</a:t>
            </a:r>
            <a:r>
              <a:rPr lang="en-US" dirty="0"/>
              <a:t> </a:t>
            </a:r>
            <a:r>
              <a:rPr lang="en-US" dirty="0" err="1"/>
              <a:t>hinh</a:t>
            </a:r>
            <a:r>
              <a:rPr lang="en-US" dirty="0"/>
              <a:t> hoc)</a:t>
            </a:r>
          </a:p>
          <a:p>
            <a:r>
              <a:rPr lang="en-US" dirty="0" err="1"/>
              <a:t>Nghien</a:t>
            </a:r>
            <a:r>
              <a:rPr lang="en-US" dirty="0"/>
              <a:t> </a:t>
            </a:r>
            <a:r>
              <a:rPr lang="en-US" dirty="0" err="1"/>
              <a:t>cuu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Đoi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sanh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Gioi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thieu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r>
              <a:rPr lang="en-US" dirty="0">
                <a:sym typeface="Wingdings" panose="05000000000000000000" pitchFamily="2" charset="2"/>
              </a:rPr>
              <a:t>+. (why) </a:t>
            </a:r>
            <a:r>
              <a:rPr lang="en-US" dirty="0" err="1">
                <a:sym typeface="Wingdings" panose="05000000000000000000" pitchFamily="2" charset="2"/>
              </a:rPr>
              <a:t>Dat</a:t>
            </a:r>
            <a:r>
              <a:rPr lang="en-US" dirty="0">
                <a:sym typeface="Wingdings" panose="05000000000000000000" pitchFamily="2" charset="2"/>
              </a:rPr>
              <a:t> van de? == Vi </a:t>
            </a:r>
            <a:r>
              <a:rPr lang="en-US" dirty="0" err="1">
                <a:sym typeface="Wingdings" panose="05000000000000000000" pitchFamily="2" charset="2"/>
              </a:rPr>
              <a:t>sao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phai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cong</a:t>
            </a:r>
            <a:r>
              <a:rPr lang="en-US" dirty="0">
                <a:sym typeface="Wingdings" panose="05000000000000000000" pitchFamily="2" charset="2"/>
              </a:rPr>
              <a:t> cu xu </a:t>
            </a:r>
            <a:r>
              <a:rPr lang="en-US" dirty="0" err="1">
                <a:sym typeface="Wingdings" panose="05000000000000000000" pitchFamily="2" charset="2"/>
              </a:rPr>
              <a:t>ly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bai </a:t>
            </a:r>
            <a:r>
              <a:rPr lang="en-US" dirty="0" err="1">
                <a:sym typeface="Wingdings" panose="05000000000000000000" pitchFamily="2" charset="2"/>
              </a:rPr>
              <a:t>toan</a:t>
            </a:r>
            <a:r>
              <a:rPr lang="en-US" dirty="0">
                <a:sym typeface="Wingdings" panose="05000000000000000000" pitchFamily="2" charset="2"/>
              </a:rPr>
              <a:t> x/d </a:t>
            </a:r>
            <a:r>
              <a:rPr lang="en-US" dirty="0" err="1">
                <a:sym typeface="Wingdings" panose="05000000000000000000" pitchFamily="2" charset="2"/>
              </a:rPr>
              <a:t>ti</a:t>
            </a:r>
            <a:r>
              <a:rPr lang="en-US" dirty="0">
                <a:sym typeface="Wingdings" panose="05000000000000000000" pitchFamily="2" charset="2"/>
              </a:rPr>
              <a:t> so </a:t>
            </a:r>
            <a:r>
              <a:rPr lang="en-US" dirty="0" err="1">
                <a:sym typeface="Wingdings" panose="05000000000000000000" pitchFamily="2" charset="2"/>
              </a:rPr>
              <a:t>truyen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hinh</a:t>
            </a:r>
            <a:r>
              <a:rPr lang="en-US" dirty="0">
                <a:sym typeface="Wingdings" panose="05000000000000000000" pitchFamily="2" charset="2"/>
              </a:rPr>
              <a:t> hoc? Da co ai </a:t>
            </a:r>
            <a:r>
              <a:rPr lang="en-US" dirty="0" err="1">
                <a:sym typeface="Wingdings" panose="05000000000000000000" pitchFamily="2" charset="2"/>
              </a:rPr>
              <a:t>giai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quyet</a:t>
            </a:r>
            <a:r>
              <a:rPr lang="en-US" dirty="0">
                <a:sym typeface="Wingdings" panose="05000000000000000000" pitchFamily="2" charset="2"/>
              </a:rPr>
              <a:t> bai </a:t>
            </a:r>
            <a:r>
              <a:rPr lang="en-US" dirty="0" err="1">
                <a:sym typeface="Wingdings" panose="05000000000000000000" pitchFamily="2" charset="2"/>
              </a:rPr>
              <a:t>toan</a:t>
            </a:r>
            <a:r>
              <a:rPr lang="en-US" dirty="0">
                <a:sym typeface="Wingdings" panose="05000000000000000000" pitchFamily="2" charset="2"/>
              </a:rPr>
              <a:t> nay hay </a:t>
            </a:r>
            <a:r>
              <a:rPr lang="en-US" dirty="0" err="1">
                <a:sym typeface="Wingdings" panose="05000000000000000000" pitchFamily="2" charset="2"/>
              </a:rPr>
              <a:t>chua</a:t>
            </a:r>
            <a:r>
              <a:rPr lang="en-US" dirty="0">
                <a:sym typeface="Wingdings" panose="05000000000000000000" pitchFamily="2" charset="2"/>
              </a:rPr>
              <a:t>, bang pp hay </a:t>
            </a:r>
            <a:r>
              <a:rPr lang="en-US" dirty="0" err="1">
                <a:sym typeface="Wingdings" panose="05000000000000000000" pitchFamily="2" charset="2"/>
              </a:rPr>
              <a:t>cong</a:t>
            </a:r>
            <a:r>
              <a:rPr lang="en-US" dirty="0">
                <a:sym typeface="Wingdings" panose="05000000000000000000" pitchFamily="2" charset="2"/>
              </a:rPr>
              <a:t> cu </a:t>
            </a:r>
            <a:r>
              <a:rPr lang="en-US" dirty="0" err="1">
                <a:sym typeface="Wingdings" panose="05000000000000000000" pitchFamily="2" charset="2"/>
              </a:rPr>
              <a:t>gi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ket</a:t>
            </a:r>
            <a:r>
              <a:rPr lang="en-US" dirty="0">
                <a:sym typeface="Wingdings" panose="05000000000000000000" pitchFamily="2" charset="2"/>
              </a:rPr>
              <a:t> qua the </a:t>
            </a:r>
            <a:r>
              <a:rPr lang="en-US" dirty="0" err="1">
                <a:sym typeface="Wingdings" panose="05000000000000000000" pitchFamily="2" charset="2"/>
              </a:rPr>
              <a:t>nao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dirty="0">
                <a:sym typeface="Wingdings" panose="05000000000000000000" pitchFamily="2" charset="2"/>
              </a:rPr>
              <a:t>+. (what for) Y </a:t>
            </a:r>
            <a:r>
              <a:rPr lang="en-US" dirty="0" err="1">
                <a:sym typeface="Wingdings" panose="05000000000000000000" pitchFamily="2" charset="2"/>
              </a:rPr>
              <a:t>nghia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cuu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dirty="0">
                <a:sym typeface="Wingdings" panose="05000000000000000000" pitchFamily="2" charset="2"/>
              </a:rPr>
              <a:t> Co can </a:t>
            </a:r>
            <a:r>
              <a:rPr lang="en-US" dirty="0" err="1">
                <a:sym typeface="Wingdings" panose="05000000000000000000" pitchFamily="2" charset="2"/>
              </a:rPr>
              <a:t>phai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cuu</a:t>
            </a:r>
            <a:r>
              <a:rPr lang="en-US" dirty="0">
                <a:sym typeface="Wingdings" panose="05000000000000000000" pitchFamily="2" charset="2"/>
              </a:rPr>
              <a:t> nay </a:t>
            </a:r>
            <a:r>
              <a:rPr lang="en-US" dirty="0" err="1">
                <a:sym typeface="Wingdings" panose="05000000000000000000" pitchFamily="2" charset="2"/>
              </a:rPr>
              <a:t>khong</a:t>
            </a:r>
            <a:r>
              <a:rPr lang="en-US" dirty="0">
                <a:sym typeface="Wingdings" panose="05000000000000000000" pitchFamily="2" charset="2"/>
              </a:rPr>
              <a:t>? (</a:t>
            </a:r>
            <a:r>
              <a:rPr lang="en-US" dirty="0" err="1">
                <a:sym typeface="Wingdings" panose="05000000000000000000" pitchFamily="2" charset="2"/>
              </a:rPr>
              <a:t>ly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hien</a:t>
            </a:r>
            <a:r>
              <a:rPr lang="en-US" dirty="0">
                <a:sym typeface="Wingdings" panose="05000000000000000000" pitchFamily="2" charset="2"/>
              </a:rPr>
              <a:t> de tai)</a:t>
            </a:r>
          </a:p>
          <a:p>
            <a:r>
              <a:rPr lang="en-US" dirty="0">
                <a:sym typeface="Wingdings" panose="05000000000000000000" pitchFamily="2" charset="2"/>
              </a:rPr>
              <a:t>+. (what) </a:t>
            </a:r>
            <a:r>
              <a:rPr lang="en-US" dirty="0" err="1">
                <a:sym typeface="Wingdings" panose="05000000000000000000" pitchFamily="2" charset="2"/>
              </a:rPr>
              <a:t>Muc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tieu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cuu</a:t>
            </a:r>
            <a:r>
              <a:rPr lang="en-US" dirty="0">
                <a:sym typeface="Wingdings" panose="05000000000000000000" pitchFamily="2" charset="2"/>
              </a:rPr>
              <a:t>? == Gia </a:t>
            </a:r>
            <a:r>
              <a:rPr lang="en-US" dirty="0" err="1">
                <a:sym typeface="Wingdings" panose="05000000000000000000" pitchFamily="2" charset="2"/>
              </a:rPr>
              <a:t>thuyet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cuu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gi</a:t>
            </a:r>
            <a:r>
              <a:rPr lang="en-US" dirty="0">
                <a:sym typeface="Wingdings" panose="05000000000000000000" pitchFamily="2" charset="2"/>
              </a:rPr>
              <a:t>? =&gt; </a:t>
            </a:r>
            <a:r>
              <a:rPr lang="en-US" dirty="0" err="1">
                <a:sym typeface="Wingdings" panose="05000000000000000000" pitchFamily="2" charset="2"/>
              </a:rPr>
              <a:t>Nghien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cuu</a:t>
            </a:r>
            <a:r>
              <a:rPr lang="en-US" dirty="0">
                <a:sym typeface="Wingdings" panose="05000000000000000000" pitchFamily="2" charset="2"/>
              </a:rPr>
              <a:t> == Chung </a:t>
            </a:r>
            <a:r>
              <a:rPr lang="en-US" dirty="0" err="1">
                <a:sym typeface="Wingdings" panose="05000000000000000000" pitchFamily="2" charset="2"/>
              </a:rPr>
              <a:t>minh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thuyet</a:t>
            </a:r>
            <a:r>
              <a:rPr lang="en-US" dirty="0">
                <a:sym typeface="Wingdings" panose="05000000000000000000" pitchFamily="2" charset="2"/>
              </a:rPr>
              <a:t> la dung hay </a:t>
            </a:r>
            <a:r>
              <a:rPr lang="en-US" dirty="0" err="1">
                <a:sym typeface="Wingdings" panose="05000000000000000000" pitchFamily="2" charset="2"/>
              </a:rPr>
              <a:t>sai</a:t>
            </a:r>
            <a:r>
              <a:rPr lang="en-US" dirty="0">
                <a:sym typeface="Wingdings" panose="05000000000000000000" pitchFamily="2" charset="2"/>
              </a:rPr>
              <a:t>? Ly do?</a:t>
            </a:r>
          </a:p>
          <a:p>
            <a:r>
              <a:rPr lang="en-US" dirty="0">
                <a:sym typeface="Wingdings" panose="05000000000000000000" pitchFamily="2" charset="2"/>
              </a:rPr>
              <a:t>+. (how) </a:t>
            </a:r>
            <a:r>
              <a:rPr lang="en-US" dirty="0" err="1">
                <a:sym typeface="Wingdings" panose="05000000000000000000" pitchFamily="2" charset="2"/>
              </a:rPr>
              <a:t>Cac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viec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hien</a:t>
            </a:r>
            <a:r>
              <a:rPr lang="en-US" dirty="0">
                <a:sym typeface="Wingdings" panose="05000000000000000000" pitchFamily="2" charset="2"/>
              </a:rPr>
              <a:t> =&gt; (Quan </a:t>
            </a:r>
            <a:r>
              <a:rPr lang="en-US" dirty="0" err="1">
                <a:sym typeface="Wingdings" panose="05000000000000000000" pitchFamily="2" charset="2"/>
              </a:rPr>
              <a:t>ly</a:t>
            </a:r>
            <a:r>
              <a:rPr lang="en-US" dirty="0">
                <a:sym typeface="Wingdings" panose="05000000000000000000" pitchFamily="2" charset="2"/>
              </a:rPr>
              <a:t> du an) </a:t>
            </a:r>
            <a:r>
              <a:rPr lang="en-US" dirty="0" err="1">
                <a:sym typeface="Wingdings" panose="05000000000000000000" pitchFamily="2" charset="2"/>
              </a:rPr>
              <a:t>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hoach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chinh</a:t>
            </a:r>
            <a:r>
              <a:rPr lang="en-US" dirty="0">
                <a:sym typeface="Wingdings" panose="05000000000000000000" pitchFamily="2" charset="2"/>
              </a:rPr>
              <a:t> =&gt; Phan </a:t>
            </a:r>
            <a:r>
              <a:rPr lang="en-US" dirty="0" err="1">
                <a:sym typeface="Wingdings" panose="05000000000000000000" pitchFamily="2" charset="2"/>
              </a:rPr>
              <a:t>tich</a:t>
            </a:r>
            <a:r>
              <a:rPr lang="en-US" dirty="0">
                <a:sym typeface="Wingdings" panose="05000000000000000000" pitchFamily="2" charset="2"/>
              </a:rPr>
              <a:t> SWOT =&gt; </a:t>
            </a:r>
            <a:r>
              <a:rPr lang="en-US" dirty="0" err="1">
                <a:sym typeface="Wingdings" panose="05000000000000000000" pitchFamily="2" charset="2"/>
              </a:rPr>
              <a:t>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hoach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hien</a:t>
            </a:r>
            <a:r>
              <a:rPr lang="en-US" dirty="0">
                <a:sym typeface="Wingdings" panose="05000000000000000000" pitchFamily="2" charset="2"/>
              </a:rPr>
              <a:t> chi </a:t>
            </a:r>
            <a:r>
              <a:rPr lang="en-US" dirty="0" err="1">
                <a:sym typeface="Wingdings" panose="05000000000000000000" pitchFamily="2" charset="2"/>
              </a:rPr>
              <a:t>tiet</a:t>
            </a:r>
            <a:r>
              <a:rPr lang="en-US" dirty="0">
                <a:sym typeface="Wingdings" panose="05000000000000000000" pitchFamily="2" charset="2"/>
              </a:rPr>
              <a:t>  Kha </a:t>
            </a:r>
            <a:r>
              <a:rPr lang="en-US" dirty="0" err="1">
                <a:sym typeface="Wingdings" panose="05000000000000000000" pitchFamily="2" charset="2"/>
              </a:rPr>
              <a:t>thi</a:t>
            </a:r>
            <a:r>
              <a:rPr lang="en-US" dirty="0">
                <a:sym typeface="Wingdings" panose="05000000000000000000" pitchFamily="2" charset="2"/>
              </a:rPr>
              <a:t> hay </a:t>
            </a:r>
            <a:r>
              <a:rPr lang="en-US" dirty="0" err="1">
                <a:sym typeface="Wingdings" panose="05000000000000000000" pitchFamily="2" charset="2"/>
              </a:rPr>
              <a:t>khong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 so </a:t>
            </a:r>
            <a:r>
              <a:rPr lang="en-US" dirty="0" err="1">
                <a:sym typeface="Wingdings" panose="05000000000000000000" pitchFamily="2" charset="2"/>
              </a:rPr>
              <a:t>ly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thuyet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ti</a:t>
            </a:r>
            <a:r>
              <a:rPr lang="en-US" dirty="0">
                <a:sym typeface="Wingdings" panose="05000000000000000000" pitchFamily="2" charset="2"/>
              </a:rPr>
              <a:t> so </a:t>
            </a:r>
            <a:r>
              <a:rPr lang="en-US" dirty="0" err="1">
                <a:sym typeface="Wingdings" panose="05000000000000000000" pitchFamily="2" charset="2"/>
              </a:rPr>
              <a:t>truyen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hinh</a:t>
            </a:r>
            <a:r>
              <a:rPr lang="en-US" dirty="0">
                <a:sym typeface="Wingdings" panose="05000000000000000000" pitchFamily="2" charset="2"/>
              </a:rPr>
              <a:t> hoc CVT + </a:t>
            </a:r>
            <a:r>
              <a:rPr lang="en-US" dirty="0" err="1">
                <a:sym typeface="Wingdings" panose="05000000000000000000" pitchFamily="2" charset="2"/>
              </a:rPr>
              <a:t>giai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thuat</a:t>
            </a:r>
            <a:r>
              <a:rPr lang="en-US" dirty="0">
                <a:sym typeface="Wingdings" panose="05000000000000000000" pitchFamily="2" charset="2"/>
              </a:rPr>
              <a:t> xu </a:t>
            </a:r>
            <a:r>
              <a:rPr lang="en-US" dirty="0" err="1">
                <a:sym typeface="Wingdings" panose="05000000000000000000" pitchFamily="2" charset="2"/>
              </a:rPr>
              <a:t>ly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anh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kiem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chung</a:t>
            </a:r>
            <a:r>
              <a:rPr lang="en-US" dirty="0">
                <a:sym typeface="Wingdings" panose="05000000000000000000" pitchFamily="2" charset="2"/>
              </a:rPr>
              <a:t> == Mo ta he thong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nghiem</a:t>
            </a:r>
            <a:r>
              <a:rPr lang="en-US" dirty="0">
                <a:sym typeface="Wingdings" panose="05000000000000000000" pitchFamily="2" charset="2"/>
              </a:rPr>
              <a:t> + Dieu </a:t>
            </a:r>
            <a:r>
              <a:rPr lang="en-US" dirty="0" err="1">
                <a:sym typeface="Wingdings" panose="05000000000000000000" pitchFamily="2" charset="2"/>
              </a:rPr>
              <a:t>kien</a:t>
            </a:r>
            <a:r>
              <a:rPr lang="en-US" dirty="0">
                <a:sym typeface="Wingdings" panose="05000000000000000000" pitchFamily="2" charset="2"/>
              </a:rPr>
              <a:t> &amp; Qui </a:t>
            </a:r>
            <a:r>
              <a:rPr lang="en-US" dirty="0" err="1">
                <a:sym typeface="Wingdings" panose="05000000000000000000" pitchFamily="2" charset="2"/>
              </a:rPr>
              <a:t>trinh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nghiem</a:t>
            </a:r>
            <a:r>
              <a:rPr lang="en-US" dirty="0">
                <a:sym typeface="Wingdings" panose="05000000000000000000" pitchFamily="2" charset="2"/>
              </a:rPr>
              <a:t> + PP xu </a:t>
            </a:r>
            <a:r>
              <a:rPr lang="en-US" dirty="0" err="1">
                <a:sym typeface="Wingdings" panose="05000000000000000000" pitchFamily="2" charset="2"/>
              </a:rPr>
              <a:t>ly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ket</a:t>
            </a:r>
            <a:r>
              <a:rPr lang="en-US" dirty="0">
                <a:sym typeface="Wingdings" panose="05000000000000000000" pitchFamily="2" charset="2"/>
              </a:rPr>
              <a:t> qua</a:t>
            </a:r>
          </a:p>
          <a:p>
            <a:r>
              <a:rPr lang="en-US" dirty="0" err="1">
                <a:sym typeface="Wingdings" panose="05000000000000000000" pitchFamily="2" charset="2"/>
              </a:rPr>
              <a:t>Ket</a:t>
            </a:r>
            <a:r>
              <a:rPr lang="en-US" dirty="0">
                <a:sym typeface="Wingdings" panose="05000000000000000000" pitchFamily="2" charset="2"/>
              </a:rPr>
              <a:t> qua &amp; ban </a:t>
            </a:r>
            <a:r>
              <a:rPr lang="en-US" dirty="0" err="1">
                <a:sym typeface="Wingdings" panose="05000000000000000000" pitchFamily="2" charset="2"/>
              </a:rPr>
              <a:t>luan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Ket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luan</a:t>
            </a:r>
            <a:r>
              <a:rPr lang="en-US" dirty="0">
                <a:sym typeface="Wingdings" panose="05000000000000000000" pitchFamily="2" charset="2"/>
              </a:rPr>
              <a:t> &amp; Huong phat </a:t>
            </a:r>
            <a:r>
              <a:rPr lang="en-US" dirty="0" err="1">
                <a:sym typeface="Wingdings" panose="05000000000000000000" pitchFamily="2" charset="2"/>
              </a:rPr>
              <a:t>trien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84D40-CE91-4B08-AE5E-849305B5DB75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9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5D0A-4C45-D5A7-721C-4309BDFD9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43CD0-C49D-500F-966F-865833DA1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CAC0-75E3-404D-A1F2-EC9A47EC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1AC6-653F-497F-994C-AFC7615B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ACBD-32C8-F32F-9624-73F2E62F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BF4A-FF0B-0549-3A8B-1BF36E03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5D3E4-8D85-46CA-CFC6-64F86B81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004E-B54C-2661-959F-8A9F0492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9832-6AAC-7065-D782-ABD2CC22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89381-8A7E-84F8-DB96-9EF172B6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0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6609A-B679-BAD6-4FB2-B728573B0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5EA94-46D2-065F-F428-604DB35A3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52C5-8D5B-1B96-A12C-FAE09579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BF7AE-526B-1079-7E28-651F3814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04A3F-4EB2-AF54-E92C-476B7366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92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D61415-8E17-41B3-96CC-5661C7981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B5420F8-B7AF-4BC7-B69B-FC9A9A505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C913D84-4A3C-4167-B4CA-5D77F3C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0C5DCF5-ABE0-4500-8B94-6EAA7DAF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39AE59E-173B-4BF0-8656-F0D36059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7314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A1A9B7-3ABF-44F5-81D4-5DE14B84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09DF56-0942-4E51-90F5-5465E72DB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32D6AED-032F-4B78-956D-E1845920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A1F2EB2-8C61-4A61-841D-F7B7AA7C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E2C5F4-7E14-4995-9787-BBF0D025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4376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D1AF35A-F8C1-4BA6-ADC6-3AEBD72B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238FE49-CB58-4590-8BA7-023495C9E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B6ABCC5-EAEA-4260-B1D8-B6ED72F63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AE0898-3957-40D7-B6FE-72FF8CD3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D8425E5-A726-453A-9982-72AB9BEC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3285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7C9725-5B1F-43BE-A884-38F4E7A4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0E5636-5111-44F7-8811-F3336DED5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41EDB76-9BAF-410A-9AC7-0DB0C313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A7AAE2B-39CB-48A4-8233-3C40ED749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E725380-20A4-4126-8146-8B60C206A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5B4EAAA-67D1-4253-8BA1-AD583017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38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10A898-6C0B-406D-8288-5270EDC7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1E6D53E-C302-448C-82FE-2A955CB6B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1A97062-A9F3-472D-BB94-4361B57CF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EB9FDA5-2F80-4DFE-94B6-96673078A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4D55571-4598-4048-AB89-3ED24063A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20C49A3-4225-48CF-B095-987F5C706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7A4E135-6ADF-45F3-8B0C-B263C928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3865AB3-D5E3-4881-86B7-70825FBA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76524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879422-5B21-4BD4-B1C8-00304196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A3CD795-5372-4F22-BEB3-21DBFABD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191657C-C77A-4CE9-878C-95648BE6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F0AF72E-4079-4B3B-9FCD-C9F81B23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4620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81E4F2B-3EA8-4E09-B683-7036419B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23AF1A6-DC0C-4048-9843-1E02A30C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A43B38A-329E-48B9-A1C8-A7535BF5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5627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A0138A-0F2F-47A3-9C8A-54C201C9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140E7BE-30F3-4F35-ADAA-6CFD8628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3E9CE46-5836-40F7-B169-35281A6B8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18B7EBB-24FA-4263-9D54-8DCC063E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04E8AD7-5F79-40F1-A210-EF0B468E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34F7868-9D17-4435-85D4-68C35DE4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323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97B7-ED12-2BF7-FEC9-0B8436FE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C4CB-32FA-F1C3-E539-0E93A3FF9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D962-4C1A-2478-F150-6D526776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685AE-90D2-B0BD-9FFD-33E1AD82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C96CD-D3FA-A735-4C49-8408A694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35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A59D4C-61B8-4E8D-84DE-EC34143B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62670F7-30CC-47B7-8413-1449EA0FE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0D1D335-D03C-4A54-8DA1-5B3952ECD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E4E4282-D5E9-4785-A0DC-AFAAC010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F1FAA4A-A3E0-4757-9363-89C520A2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688D003-AE71-4410-833D-310EF0E4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6866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6F0AD5-2A82-4FF7-BFD8-06590FBC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93FDA92-313D-443F-89C7-0090D76FA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DEA806B-BCF4-4B90-AAAD-D20E2CBD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0BF1DDC-90D0-4B2F-A0A4-930A20BB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8383C7B-5E02-4061-AAF7-64399E8A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832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11BB599-C96F-4543-B653-FD25B608F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BD99D80-8A3D-4BC4-BF78-F17447A9F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2A30310-5238-4C6D-8305-CC7B0848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39BEF56-A4D1-4C3E-BD5E-36D09694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D294CB9-E646-487F-B15C-F1331FDD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0340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0D19C5-08B5-40DE-A782-FC6296F4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094DF44-88F8-4517-934D-73FB63B26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6A60483-11D0-4478-B812-3F149BE4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FED8BB-DE73-4594-8274-6AFDEAE4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7AA5C2-5337-49FB-8CBC-C6697216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2741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6138B2-7CC1-4661-BCE2-5EF168B0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94E7F5-DF1E-4E17-8156-9B47B6A9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F0A1454-1638-4C83-969B-3A7B1722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18FA90-C725-4271-A303-E3EE8A36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0423968-6C73-41DB-9351-D33D3ABE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248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09DD83-1156-4022-A728-454A8B6F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2A8CD0-E969-4199-8623-F2BCA78F9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2937BB0-F622-446F-90E7-C58EF769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2E35F68-28B0-4624-9B9E-05994725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398796-8A13-4362-AC29-128181F8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2761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79B6E0-F364-4B2B-8889-058BC427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53C3794-EAD4-4E63-89AE-B2E88ED4A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E4F059D-0325-457C-A106-A9596201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D86A87C-31A5-4A1C-86F8-5596B103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B1C2D7-405E-4996-9A0F-5076B9C8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4369BC4-DCCD-4074-99F9-95A226DA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41950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9B8A71-5392-483F-86FB-1E3C09AE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FD4EA00-77E7-43DC-BAC9-1D73E63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4861E36-BA29-40C2-A954-6D0CE3B2F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62DCD77-E77E-4EAA-A1A8-883DFECD0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73B8A54-AFD7-404A-9867-9B83083E4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2C19092A-D340-4800-8F9A-35E667CE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600B665-A058-4E15-A06B-6CADF4F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8936360-49F1-45E6-939E-85A84B0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3243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695469-10E8-4EB4-B020-E365CC1D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548D772-EFE2-4722-8C39-3337394D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1ECD8B63-2AB2-437D-AFE6-8F0B1B36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DD90B31-89DD-4A01-A4A4-17CC9389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3216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66F36F6-B9B3-4B5D-AB64-0B6857A7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FB36853-5B9B-49D9-A15E-6F1255A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DD88CB-612B-49BE-98AD-2551C608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647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8B82-E021-DC5D-7748-33DEA798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BA678-87FD-7885-87DA-CB1BAED5D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2923-4024-6F7D-B3C0-45EF3983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B09C6-0E66-D194-2FFB-93EF2640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1CB79-D7D6-9DFE-1CF6-2E3A276F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0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98D3CC-6C1B-4DA7-A70A-4AA3CAAC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F7E1277-0A31-4344-AA54-33F14F47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3D9E6AA-B212-4D8A-A248-6713DB1AC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3861DAD-A321-4EF5-8CC0-CCA35A2B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688B87D-9F5E-4475-93A1-38A80035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357E8D7-5A47-4E06-AFF6-3B3416F7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872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FB2044-985F-4BF5-B709-2C05846D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97EF175-B901-460C-AD80-8847A7837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64F734E-4D6B-450C-937A-C5E53B94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1B5619F-AB7B-4F54-92F3-ED1CC2C4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4A88085-9B20-4324-B977-42348AF4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C56A43-7D7C-4F46-89E1-48E09429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9874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BA7B6A-FF26-4D83-96A0-8C5C09F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53390B-5097-465A-9C32-065F8A62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8F20B26-B5E7-4F88-BDFF-BD14A65F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D8CC8A-009A-4DFC-98C0-41934375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04D2D9-33E5-4AD3-97CA-92DE0F85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71034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8D3DED65-0198-4685-A5D4-70B176CE1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FEDB1E7-C44B-4A5E-8D77-E629C869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06FC246-0683-4133-8287-98F5B962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9A3D5D7-5DB0-4B56-A495-05E1D84F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9FFDCD0-7DD6-4BE2-ACD2-EA59905C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0377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0D19C5-08B5-40DE-A782-FC6296F4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094DF44-88F8-4517-934D-73FB63B26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6A60483-11D0-4478-B812-3F149BE4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FED8BB-DE73-4594-8274-6AFDEAE4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7AA5C2-5337-49FB-8CBC-C6697216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49039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6138B2-7CC1-4661-BCE2-5EF168B0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94E7F5-DF1E-4E17-8156-9B47B6A9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F0A1454-1638-4C83-969B-3A7B1722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18FA90-C725-4271-A303-E3EE8A36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0423968-6C73-41DB-9351-D33D3ABE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7809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09DD83-1156-4022-A728-454A8B6F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2A8CD0-E969-4199-8623-F2BCA78F9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2937BB0-F622-446F-90E7-C58EF769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2E35F68-28B0-4624-9B9E-05994725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398796-8A13-4362-AC29-128181F8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1327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79B6E0-F364-4B2B-8889-058BC427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53C3794-EAD4-4E63-89AE-B2E88ED4A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E4F059D-0325-457C-A106-A9596201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D86A87C-31A5-4A1C-86F8-5596B103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B1C2D7-405E-4996-9A0F-5076B9C8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4369BC4-DCCD-4074-99F9-95A226DA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60635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9B8A71-5392-483F-86FB-1E3C09AE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FD4EA00-77E7-43DC-BAC9-1D73E63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4861E36-BA29-40C2-A954-6D0CE3B2F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62DCD77-E77E-4EAA-A1A8-883DFECD0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73B8A54-AFD7-404A-9867-9B83083E4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2C19092A-D340-4800-8F9A-35E667CE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600B665-A058-4E15-A06B-6CADF4F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8936360-49F1-45E6-939E-85A84B0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48148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695469-10E8-4EB4-B020-E365CC1D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548D772-EFE2-4722-8C39-3337394D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1ECD8B63-2AB2-437D-AFE6-8F0B1B36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DD90B31-89DD-4A01-A4A4-17CC9389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221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AB5F-6645-8C0C-6237-AD5E8E73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5933F-C774-FDD5-F776-F1D18C62D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24B1E-8468-33C5-3653-3F6EF8879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FA08-22FC-751C-1808-7DBBB53F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D4F39-E499-ED24-8B57-95A05FD2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13F36-9CBA-E7E2-7DBC-04755480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49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66F36F6-B9B3-4B5D-AB64-0B6857A7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FB36853-5B9B-49D9-A15E-6F1255A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DD88CB-612B-49BE-98AD-2551C608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90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98D3CC-6C1B-4DA7-A70A-4AA3CAAC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F7E1277-0A31-4344-AA54-33F14F47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3D9E6AA-B212-4D8A-A248-6713DB1AC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3861DAD-A321-4EF5-8CC0-CCA35A2B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688B87D-9F5E-4475-93A1-38A80035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357E8D7-5A47-4E06-AFF6-3B3416F7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6919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FB2044-985F-4BF5-B709-2C05846D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97EF175-B901-460C-AD80-8847A7837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64F734E-4D6B-450C-937A-C5E53B94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1B5619F-AB7B-4F54-92F3-ED1CC2C4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4A88085-9B20-4324-B977-42348AF4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C56A43-7D7C-4F46-89E1-48E09429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5370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BA7B6A-FF26-4D83-96A0-8C5C09F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53390B-5097-465A-9C32-065F8A62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8F20B26-B5E7-4F88-BDFF-BD14A65F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D8CC8A-009A-4DFC-98C0-41934375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04D2D9-33E5-4AD3-97CA-92DE0F85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61891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8D3DED65-0198-4685-A5D4-70B176CE1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FEDB1E7-C44B-4A5E-8D77-E629C869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06FC246-0683-4133-8287-98F5B962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9A3D5D7-5DB0-4B56-A495-05E1D84F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9FFDCD0-7DD6-4BE2-ACD2-EA59905C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59144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99B5-9B8C-7A93-5D77-7AD58C8E1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12E3C-EE63-8EC8-0154-347844EF7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41955-3FB6-94FA-E41A-89355DCB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3BE47-EFF8-6A5A-78DC-9BF912E5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AF46-FC2B-05B3-07F3-53AB0595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13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4D05-2B0D-E8D2-A592-041D5976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8D51-A063-6C44-953B-0FEC5D6B0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B3DAE-6B51-B0E9-4BA5-A0309371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C0DFD-C6FD-7E6C-EE00-3DA95A4D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CA8A-0832-EBA7-2A4F-50D92574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637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A56E-0158-F846-2FA6-C13712FA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2FC52-D1F8-F5A3-A1CC-06614282B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60CD1-4CA9-3579-74E5-FBD69114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E06E-E529-63EE-1BC0-B9F561A7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CE08-7D43-0170-AA2F-3F24719B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226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9709-3B6D-9F60-E6DD-4D9C9605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0AF1-C5E4-DE11-5028-24804B336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650A-4C6F-70AA-0E2C-22E6861CE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D38B2-722D-FEC6-93CE-DA19DFB3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ED1FF-95CB-144D-8F99-7087D115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1CD4C-1D33-FB70-BFE0-D8442B97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63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6F74-D7BD-9A39-05D3-4639964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0905C-EF31-C247-DA3E-5111E7C0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F602F-D444-23B7-F85B-165C6F2A6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49958-1BE0-813D-8C07-0368F231F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886C7-BB3B-3795-7E8C-CB26C30B1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D41F9-6A16-A3ED-22EB-0E133927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EDEC8-426A-56CD-2F2E-32609AAA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BC5D4-221A-088B-D6BC-E7827682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DB1C-597D-769F-E702-D1F91E23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2CE9-2B95-18EE-F1A4-02AC66545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74D8A-158F-3C42-206C-55F10F7B9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EBF8B-923E-9D62-0778-5901B6AE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95D7C-EDEA-BB1F-CAE2-B71198C83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EF69B-B829-44D0-E039-1E3CB4FA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C2E4-6227-66EA-1F03-50D2DB02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64989-8ADF-9CA3-E81B-3A0FBE77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847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6DF-0636-FB4D-F765-9DBD2A08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55E9A-D273-2F08-E46F-1065C2E5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B3FCC-8DE7-2821-3A70-1C1F72F4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BBBDE-FD47-38BA-2629-8358C12E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28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67A76-EF5B-57E5-0164-8CA59F534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9A3DC-AE62-7743-BFE4-DFEF32C0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8E13A-87E1-6C3C-AB45-5A9C0197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29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A803-52E2-0A83-844F-2B499CB6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C512A-49ED-5270-4AFE-A37453BE7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6DC43-B6D2-69A8-127C-6145552FC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8E98C-6BD9-C610-182C-8FA8471D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6C4A9-4E3A-B28C-3E32-E12BE955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112F9-ACEC-F2E4-D6B5-884C83C6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3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E494-B25E-9EE8-5932-919EE61A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F9311-77CA-8E54-E0B9-10EF7783A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02A90-FA07-9F80-CFDD-3672D5531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2D8B9-547C-009B-4F5A-03D0F24B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2082B-7C6D-BBFC-7123-7897078D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4078D-4BD5-01BC-BCBD-464EABA4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1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3C64-1DBA-1831-A803-84B5F819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F1E6-A4C4-DBE7-B9B9-C416FAEA8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48E86-1487-4877-1F9B-B015F189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47B1-C063-047F-D846-D4F7C208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1313-FB01-E1E7-AD71-117F46EB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80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493318-BF6E-9F33-4D6E-B577ECB12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B4BA-5B3D-C564-2170-39FF0DEC6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5040F-65D7-4C41-5CBB-97488837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40C97-4056-F566-AFC1-8E5506B9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D2C3-0B1D-32EA-37D8-3E9DB253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596D-318B-9E78-F574-8FBA5334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4ADDD-5F41-AF39-443B-CA2F5E9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6F45C-9DE0-42EE-A9EB-DE9D067B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16B68-4460-48CC-AA29-A08AE56F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2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A51C0-2483-B499-2CF5-1125D4D7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5477F-0020-AE1F-8E86-2807B7DD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F7D58-C394-6A10-D89B-AB8F1D07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8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0D75-4DF9-2C9B-7C6D-54F6CBC9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9EC86-CBD5-65B6-4CAC-3A6D5BF4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06D87-F93F-E0EC-E1D3-85C942FC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91E32-EB00-9468-904E-FEE45422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63DCA-837F-F383-0E9E-2ACECCB4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E417-BDE0-01B7-1EA9-B84B1616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5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80C9-A01C-57D9-C2A8-3C931634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79691-BED1-D606-9186-6D2022608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D26B4-AD82-B5DA-F92A-9DB66A77E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83010-39F6-EF0B-E7D1-5E13AF83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A3AF3-2D86-402C-7F7B-249600F7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8E467-936C-7B17-A298-F11293BC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0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433CC-79E5-1734-5560-DA15E840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3BEF6-2BE9-AAC0-FCAD-E026926EC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99FB4-AE03-4432-8C6B-6123B62A6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383F1-7276-4157-A0B9-A7198BE6AAED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D237E-B8CD-EBDD-7500-AA7ECFDA8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DDE16-3643-8C0F-D1DC-06188318C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1878-A338-4B6A-B36E-C2BF1212F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3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7C277BEC-34F1-47F7-9E47-D8E1338C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04AC50-AF5C-4E94-9AC9-9ADCE177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DEE11-6620-4569-BB18-DBD789ACE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199CD-B5B0-4D0A-B68A-28CDA35F1328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47F80A1-12E6-4075-AA50-42418A0AE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9DCD5-971A-460A-89D4-0CB953F94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CA0B-39F2-4206-9A4F-B06408077C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4481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9DBA2D8-89AC-478E-8294-01584B2D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B099C0-92F8-4FF9-A799-EA4197C0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8C8E82F-142E-48F3-BF5E-18B521D8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65141E-819A-48D8-A447-A22AE0B3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3470289-F0D4-48B4-9095-1A3F67F0C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635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9DBA2D8-89AC-478E-8294-01584B2D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B099C0-92F8-4FF9-A799-EA4197C0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8C8E82F-142E-48F3-BF5E-18B521D8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4B3E7-CCAD-4029-BAE0-A74FCB7023CF}" type="datetimeFigureOut">
              <a:rPr lang="vi-VN" smtClean="0"/>
              <a:t>03/03/2023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65141E-819A-48D8-A447-A22AE0B3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3470289-F0D4-48B4-9095-1A3F67F0C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9634-3172-4387-B3CA-C984E7B5E5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969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23A28-0D14-AD79-3949-9525F8D3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2242A-4CBB-6F7B-DA74-B823B531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84C3-FA32-3D70-789D-157F6D786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445B-0283-4B7C-85E6-F0571B1E321A}" type="datetimeFigureOut">
              <a:rPr lang="en-US" smtClean="0"/>
              <a:t>03-Mar-23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83751-1287-648A-6038-3D2013227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9BC87-3251-B896-8079-6F0852D64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E561C-3413-463C-BC5A-90721D7E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1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9.xml"/><Relationship Id="rId5" Type="http://schemas.openxmlformats.org/officeDocument/2006/relationships/audio" Target="../media/audio1.wav"/><Relationship Id="rId4" Type="http://schemas.openxmlformats.org/officeDocument/2006/relationships/hyperlink" Target="https://www.flickr.com/photos/56721991@N06/1539827197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5D6E-17B7-F407-A696-516E40D86805}"/>
              </a:ext>
            </a:extLst>
          </p:cNvPr>
          <p:cNvSpPr txBox="1"/>
          <p:nvPr/>
        </p:nvSpPr>
        <p:spPr>
          <a:xfrm>
            <a:off x="1352548" y="255113"/>
            <a:ext cx="9086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  <a:ea typeface="Verdana" panose="020B0604030504040204" pitchFamily="34" charset="0"/>
                <a:cs typeface="+mn-cs"/>
              </a:rPr>
              <a:t>ĐẠI HỌC QUỐC GIA THÀNH PHỐ HỒ CHÍ MINH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  <a:ea typeface="Verdana" panose="020B0604030504040204" pitchFamily="34" charset="0"/>
                <a:cs typeface="+mn-cs"/>
              </a:rPr>
              <a:t>TRƯỜNG ĐẠI HỌC BÁCH KHOA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  <a:ea typeface="Verdana" panose="020B0604030504040204" pitchFamily="34" charset="0"/>
                <a:cs typeface="+mn-cs"/>
              </a:rPr>
              <a:t>KHOA KỸ THUẬT GIAO THÔNG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  <a:ea typeface="Verdana" panose="020B0604030504040204" pitchFamily="34" charset="0"/>
                <a:cs typeface="+mn-cs"/>
              </a:rPr>
              <a:t>BỘ MÔN KỸ THUẬT Ô TÔ – MÁY ĐỘNG LỰC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BC593-C1FA-783C-87CC-26B1F61C0907}"/>
              </a:ext>
            </a:extLst>
          </p:cNvPr>
          <p:cNvSpPr txBox="1"/>
          <p:nvPr/>
        </p:nvSpPr>
        <p:spPr>
          <a:xfrm>
            <a:off x="3657599" y="1984003"/>
            <a:ext cx="508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prstClr val="black"/>
                </a:solidFill>
                <a:latin typeface="Candara" panose="020E0502030303020204" pitchFamily="34" charset="0"/>
              </a:rPr>
              <a:t>Đồ</a:t>
            </a:r>
            <a:r>
              <a:rPr lang="en-US" sz="3600" b="1" dirty="0">
                <a:solidFill>
                  <a:prstClr val="black"/>
                </a:solidFill>
                <a:latin typeface="Candara" panose="020E0502030303020204" pitchFamily="34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Candara" panose="020E0502030303020204" pitchFamily="34" charset="0"/>
              </a:rPr>
              <a:t>án</a:t>
            </a:r>
            <a:r>
              <a:rPr lang="en-US" sz="3600" b="1" dirty="0">
                <a:solidFill>
                  <a:prstClr val="black"/>
                </a:solidFill>
                <a:latin typeface="Candara" panose="020E0502030303020204" pitchFamily="34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Candara" panose="020E0502030303020204" pitchFamily="34" charset="0"/>
              </a:rPr>
              <a:t>chuyên</a:t>
            </a:r>
            <a:r>
              <a:rPr lang="en-US" sz="3600" b="1" dirty="0">
                <a:solidFill>
                  <a:prstClr val="black"/>
                </a:solidFill>
                <a:latin typeface="Candara" panose="020E0502030303020204" pitchFamily="34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Candara" panose="020E0502030303020204" pitchFamily="34" charset="0"/>
              </a:rPr>
              <a:t>ngành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566D4-F907-76EB-1D15-A993D8FB4542}"/>
              </a:ext>
            </a:extLst>
          </p:cNvPr>
          <p:cNvSpPr txBox="1"/>
          <p:nvPr/>
        </p:nvSpPr>
        <p:spPr>
          <a:xfrm>
            <a:off x="1174458" y="2885813"/>
            <a:ext cx="984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srgbClr val="00863D"/>
                </a:solidFill>
                <a:latin typeface="Candara" panose="020E0502030303020204" pitchFamily="34" charset="0"/>
              </a:rPr>
              <a:t>ĐỀ TÀI: </a:t>
            </a:r>
            <a:r>
              <a:rPr kumimoji="0" lang="en-US" sz="36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srgbClr val="00863D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THIẾT KẾ </a:t>
            </a:r>
            <a:r>
              <a:rPr lang="en-US" sz="3600" b="1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srgbClr val="00863D"/>
                </a:solidFill>
                <a:latin typeface="Candara" panose="020E0502030303020204" pitchFamily="34" charset="0"/>
              </a:rPr>
              <a:t>CỤM </a:t>
            </a:r>
            <a:r>
              <a:rPr kumimoji="0" lang="en-US" sz="36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srgbClr val="00863D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CẢM BIẾN MOMEN XOẮN CHO XE GO KART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2A5F1-B985-2758-497D-DC6718B981FE}"/>
              </a:ext>
            </a:extLst>
          </p:cNvPr>
          <p:cNvSpPr txBox="1"/>
          <p:nvPr/>
        </p:nvSpPr>
        <p:spPr>
          <a:xfrm>
            <a:off x="2811776" y="5033884"/>
            <a:ext cx="8282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SVTH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cs typeface="Times New Roman" panose="02020603050405020304" pitchFamily="18" charset="0"/>
              </a:rPr>
              <a:t>:  Nguyễn Nhật Duy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			MSSV: 1910088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cs typeface="Times New Roman" panose="02020603050405020304" pitchFamily="18" charset="0"/>
              </a:rPr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392" y="293510"/>
            <a:ext cx="1177107" cy="1266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18CF79-5874-DACB-7DFA-D878334C66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1" y="148672"/>
            <a:ext cx="1364099" cy="13303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E2CEB-07BA-1AF5-5C38-4D50A17AFC62}"/>
              </a:ext>
            </a:extLst>
          </p:cNvPr>
          <p:cNvSpPr txBox="1"/>
          <p:nvPr/>
        </p:nvSpPr>
        <p:spPr>
          <a:xfrm>
            <a:off x="2811776" y="4513277"/>
            <a:ext cx="781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cs typeface="Times New Roman" panose="02020603050405020304" pitchFamily="18" charset="0"/>
              </a:rPr>
              <a:t>GVHD: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TS.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Trần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Long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0474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44CA998-1198-4954-963A-C3AE3AA6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1623760"/>
            <a:ext cx="10564699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4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835660" y="757994"/>
            <a:ext cx="10518140" cy="92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6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1" name="Picture 38">
            <a:extLst>
              <a:ext uri="{FF2B5EF4-FFF2-40B4-BE49-F238E27FC236}">
                <a16:creationId xmlns:a16="http://schemas.microsoft.com/office/drawing/2014/main" id="{BFBBE1D3-FE4A-1749-D5A5-29164B5D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" y="1844450"/>
            <a:ext cx="4137125" cy="187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C000BF49-9FEA-EFF5-9306-BFCC0ED1022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442720" y="3792400"/>
            <a:ext cx="4653280" cy="4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i="1" dirty="0" err="1">
                <a:solidFill>
                  <a:srgbClr val="00B050"/>
                </a:solidFill>
                <a:latin typeface="+mj-lt"/>
              </a:rPr>
              <a:t>Cảm</a:t>
            </a:r>
            <a:r>
              <a:rPr lang="vi-VN" b="1" i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+mj-lt"/>
              </a:rPr>
              <a:t>biến</a:t>
            </a:r>
            <a:r>
              <a:rPr lang="vi-VN" b="1" i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+mj-lt"/>
              </a:rPr>
              <a:t>momen</a:t>
            </a:r>
            <a:r>
              <a:rPr lang="vi-VN" b="1" i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+mj-lt"/>
              </a:rPr>
              <a:t>xoắn</a:t>
            </a:r>
            <a:r>
              <a:rPr lang="vi-VN" b="1" i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+mj-lt"/>
              </a:rPr>
              <a:t>cảm</a:t>
            </a:r>
            <a:r>
              <a:rPr lang="vi-VN" b="1" i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+mj-lt"/>
              </a:rPr>
              <a:t>ứng</a:t>
            </a: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Hộp Văn bản 9">
            <a:extLst>
              <a:ext uri="{FF2B5EF4-FFF2-40B4-BE49-F238E27FC236}">
                <a16:creationId xmlns:a16="http://schemas.microsoft.com/office/drawing/2014/main" id="{AD28BCC5-34B3-B3C7-A96A-3C0A8E142297}"/>
              </a:ext>
            </a:extLst>
          </p:cNvPr>
          <p:cNvSpPr txBox="1"/>
          <p:nvPr/>
        </p:nvSpPr>
        <p:spPr>
          <a:xfrm>
            <a:off x="967936" y="948365"/>
            <a:ext cx="43775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b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 phương </a:t>
            </a:r>
            <a:r>
              <a:rPr kumimoji="0" lang="vi-V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án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thiết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kế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pic>
        <p:nvPicPr>
          <p:cNvPr id="23" name="Hình ảnh 11">
            <a:extLst>
              <a:ext uri="{FF2B5EF4-FFF2-40B4-BE49-F238E27FC236}">
                <a16:creationId xmlns:a16="http://schemas.microsoft.com/office/drawing/2014/main" id="{CBDF1224-A2A8-4018-B29A-5D0057AB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42" y="4134689"/>
            <a:ext cx="4486901" cy="189574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C1CD3357-6EDA-41AF-BEFA-285D5E639E71}"/>
              </a:ext>
            </a:extLst>
          </p:cNvPr>
          <p:cNvSpPr txBox="1"/>
          <p:nvPr/>
        </p:nvSpPr>
        <p:spPr>
          <a:xfrm>
            <a:off x="8380602" y="4593618"/>
            <a:ext cx="3811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i="1" dirty="0" err="1">
                <a:solidFill>
                  <a:srgbClr val="00B050"/>
                </a:solidFill>
                <a:effectLst/>
                <a:latin typeface="TimesNewRomanPS-BoldItalicMT"/>
              </a:rPr>
              <a:t>Cảm</a:t>
            </a:r>
            <a:r>
              <a:rPr lang="vi-VN" sz="1800" b="1" i="1" dirty="0">
                <a:solidFill>
                  <a:srgbClr val="00B050"/>
                </a:solidFill>
                <a:effectLst/>
                <a:latin typeface="TimesNewRomanPS-BoldItalicMT"/>
              </a:rPr>
              <a:t> </a:t>
            </a:r>
            <a:r>
              <a:rPr lang="vi-VN" sz="1800" b="1" i="1" dirty="0" err="1">
                <a:solidFill>
                  <a:srgbClr val="00B050"/>
                </a:solidFill>
                <a:effectLst/>
                <a:latin typeface="TimesNewRomanPS-BoldItalicMT"/>
              </a:rPr>
              <a:t>biến</a:t>
            </a:r>
            <a:r>
              <a:rPr lang="vi-VN" sz="1800" b="1" i="1" dirty="0">
                <a:solidFill>
                  <a:srgbClr val="00B050"/>
                </a:solidFill>
                <a:effectLst/>
                <a:latin typeface="TimesNewRomanPS-BoldItalicMT"/>
              </a:rPr>
              <a:t> </a:t>
            </a:r>
            <a:r>
              <a:rPr lang="vi-VN" sz="1800" b="1" i="1" dirty="0" err="1">
                <a:solidFill>
                  <a:srgbClr val="00B050"/>
                </a:solidFill>
                <a:effectLst/>
                <a:latin typeface="TimesNewRomanPS-BoldItalicMT"/>
              </a:rPr>
              <a:t>momen</a:t>
            </a:r>
            <a:r>
              <a:rPr lang="vi-VN" sz="1800" b="1" i="1" dirty="0">
                <a:solidFill>
                  <a:srgbClr val="00B050"/>
                </a:solidFill>
                <a:effectLst/>
                <a:latin typeface="TimesNewRomanPS-BoldItalicMT"/>
              </a:rPr>
              <a:t> </a:t>
            </a:r>
            <a:r>
              <a:rPr lang="vi-VN" sz="1800" b="1" i="1" dirty="0" err="1">
                <a:solidFill>
                  <a:srgbClr val="00B050"/>
                </a:solidFill>
                <a:effectLst/>
                <a:latin typeface="TimesNewRomanPS-BoldItalicMT"/>
              </a:rPr>
              <a:t>xoắn</a:t>
            </a:r>
            <a:r>
              <a:rPr lang="vi-VN" sz="1800" b="1" i="1" dirty="0">
                <a:solidFill>
                  <a:srgbClr val="00B050"/>
                </a:solidFill>
                <a:effectLst/>
                <a:latin typeface="TimesNewRomanPS-BoldItalicM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TimesNewRomanPS-BoldItalicMT"/>
              </a:rPr>
              <a:t>từ</a:t>
            </a:r>
            <a:r>
              <a:rPr lang="vi-VN" b="1" i="1" dirty="0">
                <a:solidFill>
                  <a:srgbClr val="00B050"/>
                </a:solidFill>
                <a:latin typeface="TimesNewRomanPS-BoldItalicMT"/>
              </a:rPr>
              <a:t> </a:t>
            </a:r>
            <a:r>
              <a:rPr lang="vi-VN" b="1" i="1" dirty="0" err="1">
                <a:solidFill>
                  <a:srgbClr val="00B050"/>
                </a:solidFill>
                <a:latin typeface="TimesNewRomanPS-BoldItalicMT"/>
              </a:rPr>
              <a:t>tính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lang="vi-VN" dirty="0">
              <a:solidFill>
                <a:srgbClr val="00B050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0B224AD3-41CD-449C-8F56-4D624180E5C1}"/>
              </a:ext>
            </a:extLst>
          </p:cNvPr>
          <p:cNvSpPr txBox="1"/>
          <p:nvPr/>
        </p:nvSpPr>
        <p:spPr>
          <a:xfrm>
            <a:off x="3917444" y="580712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kumimoji="0" lang="vi-VN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kumimoji="0" lang="vi-VN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momen</a:t>
            </a:r>
            <a:r>
              <a:rPr kumimoji="0" lang="vi-VN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kumimoji="0" lang="vi-VN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kumimoji="0" lang="vi-VN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strain</a:t>
            </a:r>
            <a:r>
              <a:rPr kumimoji="0" lang="vi-VN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gauge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dirty="0">
              <a:solidFill>
                <a:srgbClr val="00B050"/>
              </a:solidFill>
            </a:endParaRPr>
          </a:p>
        </p:txBody>
      </p:sp>
      <p:pic>
        <p:nvPicPr>
          <p:cNvPr id="24" name="image40.png">
            <a:extLst>
              <a:ext uri="{FF2B5EF4-FFF2-40B4-BE49-F238E27FC236}">
                <a16:creationId xmlns:a16="http://schemas.microsoft.com/office/drawing/2014/main" id="{1159AB8D-D73C-4388-8C11-674A6368433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441690" y="1766608"/>
            <a:ext cx="2947670" cy="24996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9659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687898" y="922790"/>
            <a:ext cx="10665902" cy="758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6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C000BF49-9FEA-EFF5-9306-BFCC0ED1022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55474" y="4199184"/>
            <a:ext cx="2146092" cy="12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Hộp Văn bản 9">
            <a:extLst>
              <a:ext uri="{FF2B5EF4-FFF2-40B4-BE49-F238E27FC236}">
                <a16:creationId xmlns:a16="http://schemas.microsoft.com/office/drawing/2014/main" id="{AD28BCC5-34B3-B3C7-A96A-3C0A8E142297}"/>
              </a:ext>
            </a:extLst>
          </p:cNvPr>
          <p:cNvSpPr txBox="1"/>
          <p:nvPr/>
        </p:nvSpPr>
        <p:spPr>
          <a:xfrm>
            <a:off x="1002659" y="1404607"/>
            <a:ext cx="59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1.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Cảm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biến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momen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xoắn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cảm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ứng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b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endParaRPr kumimoji="0" lang="vi-V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Hộp Văn bản 9">
            <a:extLst>
              <a:ext uri="{FF2B5EF4-FFF2-40B4-BE49-F238E27FC236}">
                <a16:creationId xmlns:a16="http://schemas.microsoft.com/office/drawing/2014/main" id="{4BC05A39-91D0-7C76-C467-B5B389B50A9F}"/>
              </a:ext>
            </a:extLst>
          </p:cNvPr>
          <p:cNvSpPr txBox="1"/>
          <p:nvPr/>
        </p:nvSpPr>
        <p:spPr>
          <a:xfrm>
            <a:off x="6096000" y="1758113"/>
            <a:ext cx="5092144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Ưu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điểm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Độ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xác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cao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Hai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tín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hiệu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đầu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ra tăng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độ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tin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cậy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Nhược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điểm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Kích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thước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lớn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Công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nghệ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phức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tạp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cần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độ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xác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cao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Giá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thành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cao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Chỉ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ứng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dụng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cho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kiểu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trợ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lái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điện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kiểu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cột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lái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Column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EPS)</a:t>
            </a:r>
          </a:p>
        </p:txBody>
      </p:sp>
      <p:pic>
        <p:nvPicPr>
          <p:cNvPr id="20" name="image42.png" descr="5 1">
            <a:extLst>
              <a:ext uri="{FF2B5EF4-FFF2-40B4-BE49-F238E27FC236}">
                <a16:creationId xmlns:a16="http://schemas.microsoft.com/office/drawing/2014/main" id="{74D39389-8280-40F8-9E23-80330EC9B2C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79029" y="2094038"/>
            <a:ext cx="4773205" cy="34027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273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687898" y="922790"/>
            <a:ext cx="10665902" cy="758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6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C000BF49-9FEA-EFF5-9306-BFCC0ED1022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55474" y="4199184"/>
            <a:ext cx="2146092" cy="12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Hộp Văn bản 9">
            <a:extLst>
              <a:ext uri="{FF2B5EF4-FFF2-40B4-BE49-F238E27FC236}">
                <a16:creationId xmlns:a16="http://schemas.microsoft.com/office/drawing/2014/main" id="{AD28BCC5-34B3-B3C7-A96A-3C0A8E142297}"/>
              </a:ext>
            </a:extLst>
          </p:cNvPr>
          <p:cNvSpPr txBox="1"/>
          <p:nvPr/>
        </p:nvSpPr>
        <p:spPr>
          <a:xfrm>
            <a:off x="1002659" y="1404607"/>
            <a:ext cx="5389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b="1" dirty="0">
                <a:solidFill>
                  <a:srgbClr val="0070C0"/>
                </a:solidFill>
                <a:latin typeface="+mj-lt"/>
              </a:rPr>
              <a:t>2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</a:t>
            </a:r>
            <a:r>
              <a:rPr lang="vi-VN" sz="2800" b="1" i="1" dirty="0" err="1">
                <a:solidFill>
                  <a:srgbClr val="0070C0"/>
                </a:solidFill>
                <a:effectLst/>
                <a:latin typeface="TimesNewRomanPS-BoldItalicMT"/>
              </a:rPr>
              <a:t>Cảm</a:t>
            </a:r>
            <a:r>
              <a:rPr lang="vi-VN" sz="2800" b="1" i="1" dirty="0">
                <a:solidFill>
                  <a:srgbClr val="0070C0"/>
                </a:solidFill>
                <a:effectLst/>
                <a:latin typeface="TimesNewRomanPS-BoldItalicMT"/>
              </a:rPr>
              <a:t> </a:t>
            </a:r>
            <a:r>
              <a:rPr lang="vi-VN" sz="2800" b="1" i="1" dirty="0" err="1">
                <a:solidFill>
                  <a:srgbClr val="0070C0"/>
                </a:solidFill>
                <a:effectLst/>
                <a:latin typeface="TimesNewRomanPS-BoldItalicMT"/>
              </a:rPr>
              <a:t>biến</a:t>
            </a:r>
            <a:r>
              <a:rPr lang="vi-VN" sz="2800" b="1" i="1" dirty="0">
                <a:solidFill>
                  <a:srgbClr val="0070C0"/>
                </a:solidFill>
                <a:effectLst/>
                <a:latin typeface="TimesNewRomanPS-BoldItalicMT"/>
              </a:rPr>
              <a:t> </a:t>
            </a:r>
            <a:r>
              <a:rPr lang="vi-VN" sz="2800" b="1" i="1" dirty="0" err="1">
                <a:solidFill>
                  <a:srgbClr val="0070C0"/>
                </a:solidFill>
                <a:effectLst/>
                <a:latin typeface="TimesNewRomanPS-BoldItalicMT"/>
              </a:rPr>
              <a:t>momen</a:t>
            </a:r>
            <a:r>
              <a:rPr lang="vi-VN" sz="2800" b="1" i="1" dirty="0">
                <a:solidFill>
                  <a:srgbClr val="0070C0"/>
                </a:solidFill>
                <a:effectLst/>
                <a:latin typeface="TimesNewRomanPS-BoldItalicMT"/>
              </a:rPr>
              <a:t> </a:t>
            </a:r>
            <a:r>
              <a:rPr lang="vi-VN" sz="2800" b="1" i="1" dirty="0" err="1">
                <a:solidFill>
                  <a:srgbClr val="0070C0"/>
                </a:solidFill>
                <a:effectLst/>
                <a:latin typeface="TimesNewRomanPS-BoldItalicMT"/>
              </a:rPr>
              <a:t>xoắn</a:t>
            </a:r>
            <a:r>
              <a:rPr lang="vi-VN" sz="2800" b="1" i="1" dirty="0">
                <a:solidFill>
                  <a:srgbClr val="0070C0"/>
                </a:solidFill>
                <a:effectLst/>
                <a:latin typeface="TimesNewRomanPS-BoldItalicMT"/>
              </a:rPr>
              <a:t> </a:t>
            </a:r>
            <a:r>
              <a:rPr lang="vi-VN" sz="2800" b="1" i="1" dirty="0" err="1">
                <a:solidFill>
                  <a:srgbClr val="0070C0"/>
                </a:solidFill>
                <a:latin typeface="TimesNewRomanPS-BoldItalicMT"/>
              </a:rPr>
              <a:t>từ</a:t>
            </a:r>
            <a:r>
              <a:rPr lang="vi-VN" sz="2800" b="1" i="1" dirty="0">
                <a:solidFill>
                  <a:srgbClr val="0070C0"/>
                </a:solidFill>
                <a:latin typeface="TimesNewRomanPS-BoldItalicMT"/>
              </a:rPr>
              <a:t> </a:t>
            </a:r>
            <a:r>
              <a:rPr lang="vi-VN" sz="2800" b="1" i="1" dirty="0" err="1">
                <a:solidFill>
                  <a:srgbClr val="0070C0"/>
                </a:solidFill>
                <a:latin typeface="TimesNewRomanPS-BoldItalicMT"/>
              </a:rPr>
              <a:t>tính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b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endParaRPr kumimoji="0" lang="vi-V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Hộp Văn bản 9">
            <a:extLst>
              <a:ext uri="{FF2B5EF4-FFF2-40B4-BE49-F238E27FC236}">
                <a16:creationId xmlns:a16="http://schemas.microsoft.com/office/drawing/2014/main" id="{4BC05A39-91D0-7C76-C467-B5B389B50A9F}"/>
              </a:ext>
            </a:extLst>
          </p:cNvPr>
          <p:cNvSpPr txBox="1"/>
          <p:nvPr/>
        </p:nvSpPr>
        <p:spPr>
          <a:xfrm>
            <a:off x="6157519" y="2050648"/>
            <a:ext cx="5259897" cy="405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Ưu </a:t>
            </a:r>
            <a:r>
              <a:rPr lang="vi-V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điểm</a:t>
            </a:r>
            <a:r>
              <a:rPr lang="vi-VN" dirty="0"/>
              <a:t>: </a:t>
            </a:r>
          </a:p>
          <a:p>
            <a:pPr marL="285750" indent="-285750">
              <a:buFontTx/>
              <a:buChar char="-"/>
            </a:pP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cao </a:t>
            </a:r>
          </a:p>
          <a:p>
            <a:pPr marL="285750" indent="-285750">
              <a:buFontTx/>
              <a:buChar char="-"/>
            </a:pPr>
            <a:r>
              <a:rPr lang="vi-VN" dirty="0"/>
              <a:t>Hai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ra tăng </a:t>
            </a:r>
            <a:r>
              <a:rPr lang="vi-VN" dirty="0" err="1"/>
              <a:t>độ</a:t>
            </a:r>
            <a:r>
              <a:rPr lang="vi-VN" dirty="0"/>
              <a:t> tin </a:t>
            </a:r>
            <a:r>
              <a:rPr lang="vi-VN" dirty="0" err="1"/>
              <a:t>cậy</a:t>
            </a: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nhỏ</a:t>
            </a:r>
            <a:r>
              <a:rPr lang="vi-VN" dirty="0"/>
              <a:t> </a:t>
            </a:r>
          </a:p>
          <a:p>
            <a:pPr marL="285750" indent="-285750">
              <a:buFontTx/>
              <a:buChar char="-"/>
            </a:pP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lực</a:t>
            </a:r>
            <a:r>
              <a:rPr lang="vi-VN" dirty="0"/>
              <a:t> </a:t>
            </a:r>
            <a:r>
              <a:rPr lang="vi-VN" dirty="0" err="1"/>
              <a:t>lái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.</a:t>
            </a:r>
          </a:p>
          <a:p>
            <a:pPr marL="285750" indent="-285750">
              <a:buFontTx/>
              <a:buChar char="-"/>
            </a:pPr>
            <a:r>
              <a:rPr lang="vi-VN" dirty="0"/>
              <a:t>Không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khuếch</a:t>
            </a:r>
            <a:r>
              <a:rPr lang="vi-VN" dirty="0"/>
              <a:t> </a:t>
            </a:r>
            <a:r>
              <a:rPr lang="vi-VN" dirty="0" err="1"/>
              <a:t>đại</a:t>
            </a:r>
            <a:r>
              <a:rPr lang="vi-VN" dirty="0"/>
              <a:t>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</a:p>
          <a:p>
            <a:r>
              <a:rPr lang="vi-VN" b="1" dirty="0" err="1"/>
              <a:t>Nhược</a:t>
            </a:r>
            <a:r>
              <a:rPr lang="vi-VN" b="1" dirty="0"/>
              <a:t> </a:t>
            </a:r>
            <a:r>
              <a:rPr lang="vi-VN" b="1" dirty="0" err="1"/>
              <a:t>điểm</a:t>
            </a:r>
            <a:r>
              <a:rPr lang="vi-VN" b="1" dirty="0"/>
              <a:t>: </a:t>
            </a:r>
          </a:p>
          <a:p>
            <a:r>
              <a:rPr lang="vi-VN" dirty="0"/>
              <a:t>-  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phức</a:t>
            </a:r>
            <a:r>
              <a:rPr lang="vi-VN" dirty="0"/>
              <a:t> </a:t>
            </a:r>
            <a:r>
              <a:rPr lang="vi-VN" dirty="0" err="1"/>
              <a:t>tạp</a:t>
            </a: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Chi </a:t>
            </a:r>
            <a:r>
              <a:rPr lang="vi-VN" dirty="0" err="1"/>
              <a:t>phí</a:t>
            </a:r>
            <a:r>
              <a:rPr lang="vi-VN" dirty="0"/>
              <a:t> </a:t>
            </a:r>
            <a:r>
              <a:rPr lang="vi-VN" dirty="0" err="1"/>
              <a:t>chế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,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cao </a:t>
            </a:r>
          </a:p>
          <a:p>
            <a:pPr marL="285750" indent="-285750">
              <a:buFontTx/>
              <a:buChar char="-"/>
            </a:pP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phức</a:t>
            </a:r>
            <a:r>
              <a:rPr lang="vi-VN" dirty="0"/>
              <a:t> </a:t>
            </a:r>
            <a:r>
              <a:rPr lang="vi-VN" dirty="0" err="1"/>
              <a:t>tạp</a:t>
            </a: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Công </a:t>
            </a:r>
            <a:r>
              <a:rPr lang="vi-VN" dirty="0" err="1"/>
              <a:t>nghệ</a:t>
            </a:r>
            <a:r>
              <a:rPr lang="vi-VN" dirty="0"/>
              <a:t> </a:t>
            </a:r>
            <a:r>
              <a:rPr lang="vi-VN" dirty="0" err="1"/>
              <a:t>chế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phức</a:t>
            </a:r>
            <a:r>
              <a:rPr lang="vi-VN" dirty="0"/>
              <a:t> </a:t>
            </a:r>
            <a:r>
              <a:rPr lang="vi-VN" dirty="0" err="1"/>
              <a:t>tạp</a:t>
            </a:r>
            <a:r>
              <a:rPr lang="vi-VN" dirty="0"/>
              <a:t>,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cao.</a:t>
            </a:r>
          </a:p>
          <a:p>
            <a:pPr marL="285750" indent="-285750">
              <a:buFontTx/>
              <a:buChar char="-"/>
            </a:pP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chữa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gây ra sai </a:t>
            </a:r>
            <a:r>
              <a:rPr lang="vi-VN" dirty="0" err="1"/>
              <a:t>lệch</a:t>
            </a:r>
            <a:r>
              <a:rPr lang="vi-VN" dirty="0"/>
              <a:t>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endParaRPr lang="vi-V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3A0D9ED-973B-4A25-A272-05284A3D07A3}"/>
              </a:ext>
            </a:extLst>
          </p:cNvPr>
          <p:cNvGrpSpPr/>
          <p:nvPr/>
        </p:nvGrpSpPr>
        <p:grpSpPr>
          <a:xfrm>
            <a:off x="1167095" y="2061443"/>
            <a:ext cx="4621045" cy="3964258"/>
            <a:chOff x="0" y="0"/>
            <a:chExt cx="3900170" cy="3150235"/>
          </a:xfrm>
        </p:grpSpPr>
        <p:pic>
          <p:nvPicPr>
            <p:cNvPr id="21" name="Picture 214">
              <a:extLst>
                <a:ext uri="{FF2B5EF4-FFF2-40B4-BE49-F238E27FC236}">
                  <a16:creationId xmlns:a16="http://schemas.microsoft.com/office/drawing/2014/main" id="{149D0B07-16B7-4234-8EFD-625E62221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" cy="2969895"/>
            </a:xfrm>
            <a:prstGeom prst="rect">
              <a:avLst/>
            </a:prstGeom>
          </p:spPr>
        </p:pic>
        <p:pic>
          <p:nvPicPr>
            <p:cNvPr id="22" name="Picture 213">
              <a:extLst>
                <a:ext uri="{FF2B5EF4-FFF2-40B4-BE49-F238E27FC236}">
                  <a16:creationId xmlns:a16="http://schemas.microsoft.com/office/drawing/2014/main" id="{7C45535A-1031-48F6-99FB-3D0FE27E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180" y="0"/>
              <a:ext cx="2078990" cy="3150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11">
            <a:extLst>
              <a:ext uri="{FF2B5EF4-FFF2-40B4-BE49-F238E27FC236}">
                <a16:creationId xmlns:a16="http://schemas.microsoft.com/office/drawing/2014/main" id="{02C6BC82-7989-C673-9B6D-9C252E71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9" y="1989785"/>
            <a:ext cx="4486901" cy="1895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758854" y="867269"/>
            <a:ext cx="10594946" cy="814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6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589C5-F197-C916-CB60-A37A4E616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228" y="2962117"/>
            <a:ext cx="2263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13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vi-VN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Hộp Văn bản 9">
            <a:extLst>
              <a:ext uri="{FF2B5EF4-FFF2-40B4-BE49-F238E27FC236}">
                <a16:creationId xmlns:a16="http://schemas.microsoft.com/office/drawing/2014/main" id="{6B65CB22-301D-865E-A3AC-6248194C547D}"/>
              </a:ext>
            </a:extLst>
          </p:cNvPr>
          <p:cNvSpPr txBox="1"/>
          <p:nvPr/>
        </p:nvSpPr>
        <p:spPr>
          <a:xfrm>
            <a:off x="601310" y="1384184"/>
            <a:ext cx="7183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momen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strain</a:t>
            </a:r>
            <a:r>
              <a:rPr kumimoji="0" lang="vi-VN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gauge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Hình ảnh 12">
            <a:extLst>
              <a:ext uri="{FF2B5EF4-FFF2-40B4-BE49-F238E27FC236}">
                <a16:creationId xmlns:a16="http://schemas.microsoft.com/office/drawing/2014/main" id="{A28369FE-7F9C-D190-4917-8BD2E4009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8" t="18877" r="2679" b="11720"/>
          <a:stretch/>
        </p:blipFill>
        <p:spPr>
          <a:xfrm>
            <a:off x="2353256" y="3564684"/>
            <a:ext cx="2347229" cy="2750426"/>
          </a:xfrm>
          <a:prstGeom prst="rect">
            <a:avLst/>
          </a:prstGeom>
        </p:spPr>
      </p:pic>
      <p:sp>
        <p:nvSpPr>
          <p:cNvPr id="17" name="Hộp Văn bản 10">
            <a:extLst>
              <a:ext uri="{FF2B5EF4-FFF2-40B4-BE49-F238E27FC236}">
                <a16:creationId xmlns:a16="http://schemas.microsoft.com/office/drawing/2014/main" id="{E36FCB31-EAC7-AE89-4356-22F67498AD6B}"/>
              </a:ext>
            </a:extLst>
          </p:cNvPr>
          <p:cNvSpPr txBox="1"/>
          <p:nvPr/>
        </p:nvSpPr>
        <p:spPr>
          <a:xfrm>
            <a:off x="5354331" y="1804090"/>
            <a:ext cx="6638488" cy="478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1" dirty="0">
                <a:latin typeface="+mj-lt"/>
              </a:rPr>
              <a:t>Ưu </a:t>
            </a:r>
            <a:r>
              <a:rPr lang="vi-VN" b="1" dirty="0" err="1">
                <a:latin typeface="+mj-lt"/>
              </a:rPr>
              <a:t>điểm</a:t>
            </a:r>
            <a:r>
              <a:rPr lang="vi-VN" b="1" dirty="0">
                <a:latin typeface="+mj-lt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err="1">
                <a:latin typeface="+mj-lt"/>
              </a:rPr>
              <a:t>Thiết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kế</a:t>
            </a:r>
            <a:r>
              <a:rPr lang="vi-VN" dirty="0">
                <a:latin typeface="+mj-lt"/>
              </a:rPr>
              <a:t> tương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đơn </a:t>
            </a:r>
            <a:r>
              <a:rPr lang="vi-VN" dirty="0" err="1">
                <a:latin typeface="+mj-lt"/>
              </a:rPr>
              <a:t>giản</a:t>
            </a:r>
            <a:r>
              <a:rPr lang="vi-VN" dirty="0">
                <a:latin typeface="+mj-lt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err="1">
                <a:latin typeface="+mj-lt"/>
              </a:rPr>
              <a:t>Dễ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thực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nghiệm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xử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lý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tín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hiệu</a:t>
            </a:r>
            <a:r>
              <a:rPr lang="vi-VN" dirty="0">
                <a:latin typeface="+mj-lt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 công,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>
                <a:latin typeface="+mj-lt"/>
                <a:sym typeface="Wingdings 3" panose="05040102010807070707" pitchFamily="18" charset="2"/>
              </a:rPr>
              <a:t></a:t>
            </a:r>
            <a:r>
              <a:rPr lang="en-US" dirty="0">
                <a:latin typeface="+mj-lt"/>
                <a:sym typeface="Wingdings 3" panose="05040102010807070707" pitchFamily="18" charset="2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Chọn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phương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án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thiết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kế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: </a:t>
            </a:r>
            <a:r>
              <a:rPr lang="vi-V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</a:t>
            </a:r>
            <a:r>
              <a:rPr lang="vi-VN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</a:t>
            </a:r>
            <a:r>
              <a:rPr lang="vi-V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xoắn kiểu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gauge</a:t>
            </a:r>
            <a:r>
              <a:rPr lang="vi-V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9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687898" y="922790"/>
            <a:ext cx="10665902" cy="758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momen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strain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gauge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6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589C5-F197-C916-CB60-A37A4E616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228" y="2962117"/>
            <a:ext cx="2263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13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vi-VN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4D5CCD30-EA3F-4A14-84EF-EAE555612CCE}"/>
              </a:ext>
            </a:extLst>
          </p:cNvPr>
          <p:cNvSpPr txBox="1"/>
          <p:nvPr/>
        </p:nvSpPr>
        <p:spPr>
          <a:xfrm>
            <a:off x="2617364" y="2268906"/>
            <a:ext cx="7894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srgbClr val="303F49"/>
              </a:solidFill>
              <a:effectLst/>
              <a:uLnTx/>
              <a:uFillTx/>
              <a:latin typeface="Mulish"/>
              <a:ea typeface="+mn-ea"/>
              <a:cs typeface="+mn-cs"/>
            </a:endParaRPr>
          </a:p>
        </p:txBody>
      </p:sp>
      <p:pic>
        <p:nvPicPr>
          <p:cNvPr id="22" name="Picture 26" descr="Strain gauge là gì? Lịch sử, Các loại, Cấu tạo và Nguyên lý hoạt động -  DrGauges">
            <a:extLst>
              <a:ext uri="{FF2B5EF4-FFF2-40B4-BE49-F238E27FC236}">
                <a16:creationId xmlns:a16="http://schemas.microsoft.com/office/drawing/2014/main" id="{C2E8BDD1-0111-4B63-B1EF-3CCF41032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12959" r="6811" b="1131"/>
          <a:stretch/>
        </p:blipFill>
        <p:spPr bwMode="auto">
          <a:xfrm>
            <a:off x="4616504" y="2205791"/>
            <a:ext cx="5512568" cy="31431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E6CFA5E-73EF-46FC-932C-DBDAFECB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957"/>
            <a:ext cx="3996296" cy="49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665038" y="746460"/>
            <a:ext cx="10665902" cy="758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momen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strain</a:t>
            </a:r>
            <a:r>
              <a:rPr kumimoji="0" lang="vi-VN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800" b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gauge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6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589C5-F197-C916-CB60-A37A4E616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228" y="2962117"/>
            <a:ext cx="2263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13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vi-VN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Hộp Văn bản 9">
            <a:extLst>
              <a:ext uri="{FF2B5EF4-FFF2-40B4-BE49-F238E27FC236}">
                <a16:creationId xmlns:a16="http://schemas.microsoft.com/office/drawing/2014/main" id="{6B65CB22-301D-865E-A3AC-6248194C547D}"/>
              </a:ext>
            </a:extLst>
          </p:cNvPr>
          <p:cNvSpPr txBox="1"/>
          <p:nvPr/>
        </p:nvSpPr>
        <p:spPr>
          <a:xfrm>
            <a:off x="335560" y="1309916"/>
            <a:ext cx="4916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Nguyên </a:t>
            </a:r>
            <a:r>
              <a:rPr kumimoji="0" lang="vi-VN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vi-V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kumimoji="0" lang="vi-V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vi-V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kumimoji="0" lang="vi-V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vi-VN" sz="2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4D5CCD30-EA3F-4A14-84EF-EAE555612CCE}"/>
              </a:ext>
            </a:extLst>
          </p:cNvPr>
          <p:cNvSpPr txBox="1"/>
          <p:nvPr/>
        </p:nvSpPr>
        <p:spPr>
          <a:xfrm>
            <a:off x="3467818" y="1366865"/>
            <a:ext cx="8059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Cảm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biến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đo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momen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xoắn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dựa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trên nguyên </a:t>
            </a:r>
            <a:r>
              <a:rPr kumimoji="0" lang="vi-V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lý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303F49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</a:t>
            </a:r>
            <a:r>
              <a:rPr lang="vi-VN" sz="2000" b="1" dirty="0" err="1">
                <a:solidFill>
                  <a:srgbClr val="303F49"/>
                </a:solidFill>
                <a:latin typeface="Mulish"/>
              </a:rPr>
              <a:t>mạch</a:t>
            </a:r>
            <a:r>
              <a:rPr lang="vi-VN" sz="2000" b="1" dirty="0">
                <a:solidFill>
                  <a:srgbClr val="303F49"/>
                </a:solidFill>
                <a:latin typeface="Mulish"/>
              </a:rPr>
              <a:t> </a:t>
            </a:r>
            <a:r>
              <a:rPr lang="vi-VN" sz="2000" b="1" dirty="0" err="1">
                <a:solidFill>
                  <a:srgbClr val="303F49"/>
                </a:solidFill>
                <a:latin typeface="Mulish"/>
              </a:rPr>
              <a:t>cầu</a:t>
            </a:r>
            <a:r>
              <a:rPr lang="vi-VN" sz="2000" b="1" dirty="0">
                <a:solidFill>
                  <a:srgbClr val="303F49"/>
                </a:solidFill>
                <a:latin typeface="Mulish"/>
              </a:rPr>
              <a:t> </a:t>
            </a:r>
            <a:r>
              <a:rPr lang="vi-VN" sz="2000" b="1" dirty="0" err="1">
                <a:solidFill>
                  <a:srgbClr val="303F49"/>
                </a:solidFill>
                <a:latin typeface="Mulish"/>
              </a:rPr>
              <a:t>Wheatstone</a:t>
            </a:r>
            <a:endParaRPr kumimoji="0" lang="vi-VN" sz="2000" b="0" i="0" u="none" strike="noStrike" kern="1200" cap="none" spc="0" normalizeH="0" baseline="0" noProof="0" dirty="0">
              <a:ln>
                <a:noFill/>
              </a:ln>
              <a:solidFill>
                <a:srgbClr val="303F49"/>
              </a:solidFill>
              <a:effectLst/>
              <a:uLnTx/>
              <a:uFillTx/>
              <a:latin typeface="Mulish"/>
              <a:ea typeface="+mn-ea"/>
              <a:cs typeface="+mn-cs"/>
            </a:endParaRPr>
          </a:p>
        </p:txBody>
      </p:sp>
      <p:pic>
        <p:nvPicPr>
          <p:cNvPr id="23" name="Picture 52">
            <a:extLst>
              <a:ext uri="{FF2B5EF4-FFF2-40B4-BE49-F238E27FC236}">
                <a16:creationId xmlns:a16="http://schemas.microsoft.com/office/drawing/2014/main" id="{4C3C6B31-16A2-49D0-88BE-FC121A3B6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9682" r="-355" b="5089"/>
          <a:stretch/>
        </p:blipFill>
        <p:spPr bwMode="auto">
          <a:xfrm>
            <a:off x="6199969" y="1909429"/>
            <a:ext cx="2428875" cy="2037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DF8D98C0-462F-4390-9818-99E5896BF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34803" r="20206" b="31083"/>
          <a:stretch/>
        </p:blipFill>
        <p:spPr bwMode="auto">
          <a:xfrm>
            <a:off x="4787900" y="4066345"/>
            <a:ext cx="5798820" cy="2118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>
                <a:extLst>
                  <a:ext uri="{FF2B5EF4-FFF2-40B4-BE49-F238E27FC236}">
                    <a16:creationId xmlns:a16="http://schemas.microsoft.com/office/drawing/2014/main" id="{1C4E851A-D5B3-434D-9AA0-35A17291BDF8}"/>
                  </a:ext>
                </a:extLst>
              </p:cNvPr>
              <p:cNvSpPr txBox="1"/>
              <p:nvPr/>
            </p:nvSpPr>
            <p:spPr>
              <a:xfrm>
                <a:off x="-60386" y="2040946"/>
                <a:ext cx="5978107" cy="3412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 V+: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thế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dương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nguồn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cấp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thế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nút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thế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nút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2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(V);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A: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Hệ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số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khuếch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đại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tín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hiệu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Hộp Văn bản 24">
                <a:extLst>
                  <a:ext uri="{FF2B5EF4-FFF2-40B4-BE49-F238E27FC236}">
                    <a16:creationId xmlns:a16="http://schemas.microsoft.com/office/drawing/2014/main" id="{1C4E851A-D5B3-434D-9AA0-35A17291B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386" y="2040946"/>
                <a:ext cx="5978107" cy="3412729"/>
              </a:xfrm>
              <a:prstGeom prst="rect">
                <a:avLst/>
              </a:prstGeom>
              <a:blipFill>
                <a:blip r:embed="rId4"/>
                <a:stretch>
                  <a:fillRect b="-196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291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7160BD5-C319-421A-AB59-19E59F00BB82}"/>
              </a:ext>
            </a:extLst>
          </p:cNvPr>
          <p:cNvSpPr txBox="1"/>
          <p:nvPr/>
        </p:nvSpPr>
        <p:spPr>
          <a:xfrm>
            <a:off x="3598876" y="1712384"/>
            <a:ext cx="7929221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Candara" panose="020E0502030303020204" pitchFamily="34" charset="0"/>
              </a:rPr>
              <a:t>4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.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Thiết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kế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bố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</a:rPr>
              <a:t> tr</a:t>
            </a:r>
            <a:r>
              <a:rPr lang="en-US" sz="6000" b="1" dirty="0">
                <a:solidFill>
                  <a:prstClr val="black"/>
                </a:solidFill>
                <a:latin typeface="Candara" panose="020E0502030303020204" pitchFamily="34" charset="0"/>
              </a:rPr>
              <a:t>í </a:t>
            </a:r>
            <a:r>
              <a:rPr lang="en-US" sz="6000" b="1" dirty="0" err="1">
                <a:solidFill>
                  <a:prstClr val="black"/>
                </a:solidFill>
                <a:latin typeface="Candara" panose="020E0502030303020204" pitchFamily="34" charset="0"/>
              </a:rPr>
              <a:t>chung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4C9E59D-56C0-4AA8-B70A-8A1CA0379F26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75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1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0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1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80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6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6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1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419450" y="769848"/>
            <a:ext cx="11585196" cy="911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vô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lăng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1C5B984B-D1F1-4E05-B89F-07C8649E45BC}"/>
              </a:ext>
            </a:extLst>
          </p:cNvPr>
          <p:cNvSpPr txBox="1"/>
          <p:nvPr/>
        </p:nvSpPr>
        <p:spPr>
          <a:xfrm>
            <a:off x="838201" y="1681317"/>
            <a:ext cx="87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589C5-F197-C916-CB60-A37A4E616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228" y="2962118"/>
            <a:ext cx="2263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13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vi-VN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vi-VN" alt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graphicFrame>
        <p:nvGraphicFramePr>
          <p:cNvPr id="10" name="Bảng 10">
            <a:extLst>
              <a:ext uri="{FF2B5EF4-FFF2-40B4-BE49-F238E27FC236}">
                <a16:creationId xmlns:a16="http://schemas.microsoft.com/office/drawing/2014/main" id="{B8B53CAC-AE94-4FD8-BA23-F4760F97B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18769"/>
              </p:ext>
            </p:extLst>
          </p:nvPr>
        </p:nvGraphicFramePr>
        <p:xfrm>
          <a:off x="1442719" y="1423606"/>
          <a:ext cx="903513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80">
                  <a:extLst>
                    <a:ext uri="{9D8B030D-6E8A-4147-A177-3AD203B41FA5}">
                      <a16:colId xmlns:a16="http://schemas.microsoft.com/office/drawing/2014/main" val="2680146811"/>
                    </a:ext>
                  </a:extLst>
                </a:gridCol>
                <a:gridCol w="4896942">
                  <a:extLst>
                    <a:ext uri="{9D8B030D-6E8A-4147-A177-3AD203B41FA5}">
                      <a16:colId xmlns:a16="http://schemas.microsoft.com/office/drawing/2014/main" val="959895929"/>
                    </a:ext>
                  </a:extLst>
                </a:gridCol>
                <a:gridCol w="3011711">
                  <a:extLst>
                    <a:ext uri="{9D8B030D-6E8A-4147-A177-3AD203B41FA5}">
                      <a16:colId xmlns:a16="http://schemas.microsoft.com/office/drawing/2014/main" val="363771698"/>
                    </a:ext>
                  </a:extLst>
                </a:gridCol>
              </a:tblGrid>
              <a:tr h="331810"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Thép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C45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nhôm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3717"/>
                  </a:ext>
                </a:extLst>
              </a:tr>
              <a:tr h="2073811">
                <a:tc>
                  <a:txBody>
                    <a:bodyPr/>
                    <a:lstStyle/>
                    <a:p>
                      <a:r>
                        <a:rPr lang="en-US" dirty="0" err="1"/>
                        <a:t>Ưu</a:t>
                      </a:r>
                      <a:r>
                        <a:rPr lang="en-US" dirty="0"/>
                        <a:t> 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Giá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thành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rẻ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được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rất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nhiều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trong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nhiều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lĩnh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vực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trong công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nghiệp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dân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chế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tạo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cầu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đường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chế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tạo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bền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dẻo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Tính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đàn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Chịu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lực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ở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tải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trọng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cao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chịu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được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đập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tốt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Tái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chế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cứng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bền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học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Dẫn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tốt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Trọng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lượng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riêng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nhỏ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Dê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̃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học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Tái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chế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1276"/>
                  </a:ext>
                </a:extLst>
              </a:tr>
              <a:tr h="1824953">
                <a:tc>
                  <a:txBody>
                    <a:bodyPr/>
                    <a:lstStyle/>
                    <a:p>
                      <a:r>
                        <a:rPr lang="en-US" dirty="0" err="1"/>
                        <a:t>Nhược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Trọng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lượng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riêng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hơn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nhôm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Chống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mòn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thành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Khó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hàn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hơn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thép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Khó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chữa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hơn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thép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đàn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bằng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thép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vi-V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65928"/>
                  </a:ext>
                </a:extLst>
              </a:tr>
            </a:tbl>
          </a:graphicData>
        </a:graphic>
      </p:graphicFrame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0A0E9C5-838C-4F83-BC06-18D82759F5AD}"/>
              </a:ext>
            </a:extLst>
          </p:cNvPr>
          <p:cNvSpPr txBox="1"/>
          <p:nvPr/>
        </p:nvSpPr>
        <p:spPr>
          <a:xfrm>
            <a:off x="1476579" y="5972961"/>
            <a:ext cx="567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thép</a:t>
            </a:r>
            <a:r>
              <a:rPr lang="en-US" sz="2800" b="1" i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C45</a:t>
            </a:r>
            <a:endParaRPr lang="vi-VN" sz="2800" i="1" u="sng" dirty="0">
              <a:solidFill>
                <a:srgbClr val="C00000"/>
              </a:solidFill>
            </a:endParaRPr>
          </a:p>
        </p:txBody>
      </p:sp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816EAE6E-B774-4A3E-A894-5203A0E738DF}"/>
              </a:ext>
            </a:extLst>
          </p:cNvPr>
          <p:cNvSpPr/>
          <p:nvPr/>
        </p:nvSpPr>
        <p:spPr>
          <a:xfrm>
            <a:off x="352223" y="6072898"/>
            <a:ext cx="97195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499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0" y="4975488"/>
            <a:ext cx="7587099" cy="1236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 Kart</a:t>
            </a:r>
          </a:p>
          <a:p>
            <a:pPr marL="514350" indent="-514350">
              <a:buFont typeface="+mj-lt"/>
              <a:buAutoNum type="arabicPeriod"/>
            </a:pPr>
            <a:endParaRPr lang="en-US" sz="20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8DE6E6A-5505-4314-8FD8-0F7D4B095932}"/>
              </a:ext>
            </a:extLst>
          </p:cNvPr>
          <p:cNvSpPr txBox="1"/>
          <p:nvPr/>
        </p:nvSpPr>
        <p:spPr>
          <a:xfrm>
            <a:off x="536894" y="954125"/>
            <a:ext cx="911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4.1 Đo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chung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lái</a:t>
            </a:r>
            <a:r>
              <a:rPr lang="vi-VN" sz="2400" b="1" dirty="0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xe Go </a:t>
            </a:r>
            <a:r>
              <a:rPr lang="vi-VN" sz="2400" b="1" dirty="0" err="1">
                <a:solidFill>
                  <a:srgbClr val="117D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Kart</a:t>
            </a:r>
            <a:endParaRPr lang="vi-VN" sz="2400" b="1" dirty="0">
              <a:solidFill>
                <a:srgbClr val="117DB3"/>
              </a:solidFill>
            </a:endParaRPr>
          </a:p>
        </p:txBody>
      </p:sp>
      <p:pic>
        <p:nvPicPr>
          <p:cNvPr id="16" name="Picture 119697">
            <a:extLst>
              <a:ext uri="{FF2B5EF4-FFF2-40B4-BE49-F238E27FC236}">
                <a16:creationId xmlns:a16="http://schemas.microsoft.com/office/drawing/2014/main" id="{EDCE2BEA-C5AC-4D30-B5F5-10EAA12CF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65" y="1679301"/>
            <a:ext cx="4114800" cy="2674620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9C5DD4A-789D-4EFE-9E7E-32AD7FDD980F}"/>
              </a:ext>
            </a:extLst>
          </p:cNvPr>
          <p:cNvSpPr txBox="1"/>
          <p:nvPr/>
        </p:nvSpPr>
        <p:spPr>
          <a:xfrm>
            <a:off x="7701093" y="4840448"/>
            <a:ext cx="2684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</a:t>
            </a:r>
            <a:r>
              <a:rPr lang="en-US" sz="1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sz="1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8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B1BD2BA1-BA18-4E8E-BE39-1F9520A44643}"/>
              </a:ext>
            </a:extLst>
          </p:cNvPr>
          <p:cNvSpPr txBox="1"/>
          <p:nvPr/>
        </p:nvSpPr>
        <p:spPr>
          <a:xfrm>
            <a:off x="8796076" y="1220687"/>
            <a:ext cx="1115736" cy="1468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vi-VN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0434A7A2-249F-4054-AE2B-5846914C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18" y="1909401"/>
            <a:ext cx="3242128" cy="28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7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92957-6AD1-6592-90C5-5AAF018A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ndara" panose="020E0502030303020204" pitchFamily="34" charset="0"/>
              </a:rPr>
              <a:t>     NỘI DUNG</a:t>
            </a:r>
            <a:br>
              <a:rPr lang="en-US" b="1" dirty="0">
                <a:solidFill>
                  <a:srgbClr val="FFFFFF"/>
                </a:solidFill>
                <a:latin typeface="Candara" panose="020E0502030303020204" pitchFamily="34" charset="0"/>
              </a:rPr>
            </a:br>
            <a:endParaRPr lang="en-US" b="1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1792-14EE-426F-9372-8EB49120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350" y="1410510"/>
            <a:ext cx="5470104" cy="3868469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thiệu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3200" b="1" dirty="0">
                <a:latin typeface="+mj-lt"/>
                <a:cs typeface="Times New Roman" panose="02020603050405020304" pitchFamily="18" charset="0"/>
              </a:rPr>
              <a:t>Thông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số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Trình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bày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chọn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phương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án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bố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trí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chung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kĩ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thuật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vi-VN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+mj-lt"/>
                <a:cs typeface="Times New Roman" panose="02020603050405020304" pitchFamily="18" charset="0"/>
              </a:rPr>
              <a:t>luận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3200" b="1" dirty="0">
              <a:latin typeface="+mj-lt"/>
              <a:cs typeface="Times New Roman" panose="02020603050405020304" pitchFamily="18" charset="0"/>
            </a:endParaRPr>
          </a:p>
          <a:p>
            <a:pPr marL="571500" indent="-571500">
              <a:buAutoNum type="romanUcPeriod" startAt="3"/>
            </a:pP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68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855677" y="4538444"/>
            <a:ext cx="6731422" cy="167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8DE6E6A-5505-4314-8FD8-0F7D4B095932}"/>
              </a:ext>
            </a:extLst>
          </p:cNvPr>
          <p:cNvSpPr txBox="1"/>
          <p:nvPr/>
        </p:nvSpPr>
        <p:spPr>
          <a:xfrm>
            <a:off x="310393" y="1124125"/>
            <a:ext cx="917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4.1 Đo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chung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lái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xe Go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Kart</a:t>
            </a:r>
            <a:endParaRPr lang="vi-V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Bảng 8">
                <a:extLst>
                  <a:ext uri="{FF2B5EF4-FFF2-40B4-BE49-F238E27FC236}">
                    <a16:creationId xmlns:a16="http://schemas.microsoft.com/office/drawing/2014/main" id="{965976C7-D683-4FB0-A4E9-2C6534591D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225035"/>
                  </p:ext>
                </p:extLst>
              </p:nvPr>
            </p:nvGraphicFramePr>
            <p:xfrm>
              <a:off x="3020037" y="1933582"/>
              <a:ext cx="7139964" cy="2604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69982">
                      <a:extLst>
                        <a:ext uri="{9D8B030D-6E8A-4147-A177-3AD203B41FA5}">
                          <a16:colId xmlns:a16="http://schemas.microsoft.com/office/drawing/2014/main" val="1690913665"/>
                        </a:ext>
                      </a:extLst>
                    </a:gridCol>
                    <a:gridCol w="3569982">
                      <a:extLst>
                        <a:ext uri="{9D8B030D-6E8A-4147-A177-3AD203B41FA5}">
                          <a16:colId xmlns:a16="http://schemas.microsoft.com/office/drawing/2014/main" val="3430562251"/>
                        </a:ext>
                      </a:extLst>
                    </a:gridCol>
                  </a:tblGrid>
                  <a:tr h="532207">
                    <a:tc>
                      <a:txBody>
                        <a:bodyPr/>
                        <a:lstStyle/>
                        <a:p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Thông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số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Giá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trị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052749"/>
                      </a:ext>
                    </a:extLst>
                  </a:tr>
                  <a:tr h="532207">
                    <a:tc>
                      <a:txBody>
                        <a:bodyPr/>
                        <a:lstStyle/>
                        <a:p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Đường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kính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vi-VN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𝑡𝑙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mm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3906522"/>
                      </a:ext>
                    </a:extLst>
                  </a:tr>
                  <a:tr h="570645">
                    <a:tc>
                      <a:txBody>
                        <a:bodyPr/>
                        <a:lstStyle/>
                        <a:p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Chiều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dài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trục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vi-VN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𝑡𝑙</m:t>
                                  </m:r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600mm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876150"/>
                      </a:ext>
                    </a:extLst>
                  </a:tr>
                  <a:tr h="969800">
                    <a:tc>
                      <a:txBody>
                        <a:bodyPr/>
                        <a:lstStyle/>
                        <a:p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Chiều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dài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từ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vô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lăng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đến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thanh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kéo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vi-VN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𝑔h</m:t>
                                  </m:r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397mm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4040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Bảng 8">
                <a:extLst>
                  <a:ext uri="{FF2B5EF4-FFF2-40B4-BE49-F238E27FC236}">
                    <a16:creationId xmlns:a16="http://schemas.microsoft.com/office/drawing/2014/main" id="{965976C7-D683-4FB0-A4E9-2C6534591D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225035"/>
                  </p:ext>
                </p:extLst>
              </p:nvPr>
            </p:nvGraphicFramePr>
            <p:xfrm>
              <a:off x="3020037" y="1933582"/>
              <a:ext cx="7139964" cy="2604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69982">
                      <a:extLst>
                        <a:ext uri="{9D8B030D-6E8A-4147-A177-3AD203B41FA5}">
                          <a16:colId xmlns:a16="http://schemas.microsoft.com/office/drawing/2014/main" val="1690913665"/>
                        </a:ext>
                      </a:extLst>
                    </a:gridCol>
                    <a:gridCol w="3569982">
                      <a:extLst>
                        <a:ext uri="{9D8B030D-6E8A-4147-A177-3AD203B41FA5}">
                          <a16:colId xmlns:a16="http://schemas.microsoft.com/office/drawing/2014/main" val="3430562251"/>
                        </a:ext>
                      </a:extLst>
                    </a:gridCol>
                  </a:tblGrid>
                  <a:tr h="532207">
                    <a:tc>
                      <a:txBody>
                        <a:bodyPr/>
                        <a:lstStyle/>
                        <a:p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Thông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số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Giá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trị</a:t>
                          </a:r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052749"/>
                      </a:ext>
                    </a:extLst>
                  </a:tr>
                  <a:tr h="532207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2"/>
                          <a:stretch>
                            <a:fillRect l="-171" t="-104545" r="-100683" b="-289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mm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3906522"/>
                      </a:ext>
                    </a:extLst>
                  </a:tr>
                  <a:tr h="570645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2"/>
                          <a:stretch>
                            <a:fillRect l="-171" t="-191489" r="-100683" b="-17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600mm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876150"/>
                      </a:ext>
                    </a:extLst>
                  </a:tr>
                  <a:tr h="96980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2"/>
                          <a:stretch>
                            <a:fillRect l="-171" t="-172327" r="-100683" b="-1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397mm</a:t>
                          </a:r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40401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1">
            <a:extLst>
              <a:ext uri="{FF2B5EF4-FFF2-40B4-BE49-F238E27FC236}">
                <a16:creationId xmlns:a16="http://schemas.microsoft.com/office/drawing/2014/main" id="{7831B94E-CC83-4BC9-A873-83128E1B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8" y="4969475"/>
            <a:ext cx="112524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Kết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luận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Đường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kính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trục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đầu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vào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đầu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ra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bằng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đường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kính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trục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lái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= 20mm</a:t>
            </a:r>
            <a:r>
              <a:rPr lang="en-US" altLang="vi-VN" sz="2000" dirty="0"/>
              <a:t> ,</a:t>
            </a:r>
            <a:r>
              <a:rPr kumimoji="0" lang="en-US" altLang="vi-V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din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= </a:t>
            </a:r>
            <a:r>
              <a:rPr kumimoji="0" lang="en-US" altLang="vi-VN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dout</a:t>
            </a:r>
            <a:r>
              <a:rPr kumimoji="0" lang="en-US" altLang="vi-V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= 20mm</a:t>
            </a: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537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3791824" y="5352176"/>
            <a:ext cx="3795275" cy="859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D113756B-1CCE-4481-8A2D-F1148707C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" b="2390"/>
          <a:stretch/>
        </p:blipFill>
        <p:spPr bwMode="auto">
          <a:xfrm>
            <a:off x="5701995" y="1342509"/>
            <a:ext cx="5628945" cy="3320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1011135-B7D1-4E5E-B3EF-CF38E5C4E8A9}"/>
              </a:ext>
            </a:extLst>
          </p:cNvPr>
          <p:cNvSpPr txBox="1"/>
          <p:nvPr/>
        </p:nvSpPr>
        <p:spPr>
          <a:xfrm>
            <a:off x="5438756" y="4783335"/>
            <a:ext cx="6155421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469900" algn="l"/>
                <a:tab pos="12573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algn="ctr">
              <a:lnSpc>
                <a:spcPct val="150000"/>
              </a:lnSpc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Ổ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2. C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ụm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3.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4.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5.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6.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3; 7.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A015770-0573-472D-978A-7469131DAD91}"/>
              </a:ext>
            </a:extLst>
          </p:cNvPr>
          <p:cNvSpPr txBox="1"/>
          <p:nvPr/>
        </p:nvSpPr>
        <p:spPr>
          <a:xfrm>
            <a:off x="620785" y="880844"/>
            <a:ext cx="647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sơ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momen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9E4BABE3-C98B-45F5-8782-F45899A7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41" y="1338315"/>
            <a:ext cx="3667691" cy="50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1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1300295" y="1585520"/>
            <a:ext cx="6261638" cy="4609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A015770-0573-472D-978A-7469131DAD91}"/>
              </a:ext>
            </a:extLst>
          </p:cNvPr>
          <p:cNvSpPr txBox="1"/>
          <p:nvPr/>
        </p:nvSpPr>
        <p:spPr>
          <a:xfrm>
            <a:off x="620785" y="880844"/>
            <a:ext cx="647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sơ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momen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8130556-CDD0-46A7-A4B4-BB0DB1ED354D}"/>
              </a:ext>
            </a:extLst>
          </p:cNvPr>
          <p:cNvSpPr txBox="1"/>
          <p:nvPr/>
        </p:nvSpPr>
        <p:spPr>
          <a:xfrm>
            <a:off x="114300" y="1477797"/>
            <a:ext cx="663044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0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khớp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9">
            <a:extLst>
              <a:ext uri="{FF2B5EF4-FFF2-40B4-BE49-F238E27FC236}">
                <a16:creationId xmlns:a16="http://schemas.microsoft.com/office/drawing/2014/main" id="{EF3FF0BE-EBF9-4FD5-B926-A3957E29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3" t="15383" r="8134" b="49036"/>
          <a:stretch/>
        </p:blipFill>
        <p:spPr bwMode="auto">
          <a:xfrm>
            <a:off x="6388712" y="3467813"/>
            <a:ext cx="5096611" cy="2158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>
                <a:extLst>
                  <a:ext uri="{FF2B5EF4-FFF2-40B4-BE49-F238E27FC236}">
                    <a16:creationId xmlns:a16="http://schemas.microsoft.com/office/drawing/2014/main" id="{B4FDA563-0B4E-4FEE-8EF7-024B9814E659}"/>
                  </a:ext>
                </a:extLst>
              </p:cNvPr>
              <p:cNvSpPr txBox="1"/>
              <p:nvPr/>
            </p:nvSpPr>
            <p:spPr>
              <a:xfrm>
                <a:off x="835660" y="2327034"/>
                <a:ext cx="8068113" cy="950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sym typeface="Wingdings 3" panose="05040102010807070707" pitchFamily="18" charset="2"/>
                  </a:rPr>
                  <a:t>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kính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lỗ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khớp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nối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20mm.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dài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khớp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nối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𝑘𝑛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L = 66mm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25mm.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Hộp Văn bản 19">
                <a:extLst>
                  <a:ext uri="{FF2B5EF4-FFF2-40B4-BE49-F238E27FC236}">
                    <a16:creationId xmlns:a16="http://schemas.microsoft.com/office/drawing/2014/main" id="{B4FDA563-0B4E-4FEE-8EF7-024B9814E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0" y="2327034"/>
                <a:ext cx="8068113" cy="950517"/>
              </a:xfrm>
              <a:prstGeom prst="rect">
                <a:avLst/>
              </a:prstGeom>
              <a:blipFill>
                <a:blip r:embed="rId3"/>
                <a:stretch>
                  <a:fillRect l="-604" b="-96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4BDE8EEE-519A-4E9E-8051-C5D1C345CD56}"/>
                  </a:ext>
                </a:extLst>
              </p:cNvPr>
              <p:cNvSpPr txBox="1"/>
              <p:nvPr/>
            </p:nvSpPr>
            <p:spPr>
              <a:xfrm>
                <a:off x="285226" y="3801887"/>
                <a:ext cx="6691176" cy="2175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b.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dinh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chiều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dài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cụm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cảm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momen </a:t>
                </a:r>
                <a:r>
                  <a:rPr lang="en-US" sz="2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xoắn</a:t>
                </a:r>
                <a:endParaRPr lang="vi-VN" sz="2000" b="1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𝑘𝑛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397 – 66 = 331 mm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318 mm.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𝑜𝑢𝑡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20mm.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4BDE8EEE-519A-4E9E-8051-C5D1C345C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6" y="3801887"/>
                <a:ext cx="6691176" cy="2175269"/>
              </a:xfrm>
              <a:prstGeom prst="rect">
                <a:avLst/>
              </a:prstGeom>
              <a:blipFill>
                <a:blip r:embed="rId4"/>
                <a:stretch>
                  <a:fillRect l="-1003" t="-168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8" descr="Khớp nối mềm SRJ30C - D30L42 - Mạch Việt CNC">
            <a:extLst>
              <a:ext uri="{FF2B5EF4-FFF2-40B4-BE49-F238E27FC236}">
                <a16:creationId xmlns:a16="http://schemas.microsoft.com/office/drawing/2014/main" id="{7E176CAE-5E6D-48F6-B178-CF250E3285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8222" r="2711" b="5302"/>
          <a:stretch/>
        </p:blipFill>
        <p:spPr bwMode="auto">
          <a:xfrm>
            <a:off x="7652969" y="790817"/>
            <a:ext cx="2894550" cy="20362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556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563A-DC64-2A2B-DF64-0018D862D726}"/>
              </a:ext>
            </a:extLst>
          </p:cNvPr>
          <p:cNvSpPr txBox="1">
            <a:spLocks/>
          </p:cNvSpPr>
          <p:nvPr/>
        </p:nvSpPr>
        <p:spPr>
          <a:xfrm>
            <a:off x="1300295" y="1585520"/>
            <a:ext cx="6261638" cy="4609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A015770-0573-472D-978A-7469131DAD91}"/>
              </a:ext>
            </a:extLst>
          </p:cNvPr>
          <p:cNvSpPr txBox="1"/>
          <p:nvPr/>
        </p:nvSpPr>
        <p:spPr>
          <a:xfrm>
            <a:off x="629174" y="803540"/>
            <a:ext cx="646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sơ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momen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185E9E00-5668-4FE5-98FB-266E7CB94FA6}"/>
              </a:ext>
            </a:extLst>
          </p:cNvPr>
          <p:cNvSpPr txBox="1"/>
          <p:nvPr/>
        </p:nvSpPr>
        <p:spPr>
          <a:xfrm>
            <a:off x="2869035" y="4750720"/>
            <a:ext cx="6054754" cy="1278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spcAft>
                <a:spcPts val="1000"/>
              </a:spcAft>
            </a:pP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chung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endParaRPr lang="vi-VN" i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Ổ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2. C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ụm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3.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4.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5.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6.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3; 7.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8.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Vô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lăng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9F9BD8B-C733-4130-9A1A-34AC1655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19" y="1265205"/>
            <a:ext cx="8923789" cy="34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1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87631-3853-64AD-5833-4E0D89A3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905" y="1008993"/>
            <a:ext cx="8447713" cy="2656996"/>
          </a:xfrm>
        </p:spPr>
        <p:txBody>
          <a:bodyPr anchor="b">
            <a:normAutofit/>
          </a:bodyPr>
          <a:lstStyle/>
          <a:p>
            <a:pPr algn="l"/>
            <a:r>
              <a:rPr lang="en-US" sz="6600" b="1" dirty="0">
                <a:latin typeface="Candara" panose="020E0502030303020204" pitchFamily="34" charset="0"/>
              </a:rPr>
              <a:t>5.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Thiết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kế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kỹ</a:t>
            </a:r>
            <a:r>
              <a:rPr lang="vi-VN" sz="6600" b="1" dirty="0">
                <a:latin typeface="Candara" panose="020E0502030303020204" pitchFamily="34" charset="0"/>
              </a:rPr>
              <a:t> </a:t>
            </a:r>
            <a:r>
              <a:rPr lang="vi-VN" sz="6600" b="1" dirty="0" err="1">
                <a:latin typeface="Candara" panose="020E0502030303020204" pitchFamily="34" charset="0"/>
              </a:rPr>
              <a:t>thuật</a:t>
            </a:r>
            <a:endParaRPr lang="en-US" sz="66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Đối tượng 2">
            <a:extLst>
              <a:ext uri="{FF2B5EF4-FFF2-40B4-BE49-F238E27FC236}">
                <a16:creationId xmlns:a16="http://schemas.microsoft.com/office/drawing/2014/main" id="{0957BD9F-EA65-A1BA-8574-A24B1382F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4" name="Đối tượng 2">
                        <a:extLst>
                          <a:ext uri="{FF2B5EF4-FFF2-40B4-BE49-F238E27FC236}">
                            <a16:creationId xmlns:a16="http://schemas.microsoft.com/office/drawing/2014/main" id="{0957BD9F-EA65-A1BA-8574-A24B1382FC9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Đối tượng 3">
            <a:extLst>
              <a:ext uri="{FF2B5EF4-FFF2-40B4-BE49-F238E27FC236}">
                <a16:creationId xmlns:a16="http://schemas.microsoft.com/office/drawing/2014/main" id="{4887D837-58C9-3FB5-FCA8-5627C3D17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6" name="Đối tượng 3">
                        <a:extLst>
                          <a:ext uri="{FF2B5EF4-FFF2-40B4-BE49-F238E27FC236}">
                            <a16:creationId xmlns:a16="http://schemas.microsoft.com/office/drawing/2014/main" id="{4887D837-58C9-3FB5-FCA8-5627C3D17298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3">
            <a:extLst>
              <a:ext uri="{FF2B5EF4-FFF2-40B4-BE49-F238E27FC236}">
                <a16:creationId xmlns:a16="http://schemas.microsoft.com/office/drawing/2014/main" id="{19017598-3A2A-438F-842B-DF4B54EE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17" y="1871127"/>
            <a:ext cx="7502205" cy="1141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>
                <a:extLst>
                  <a:ext uri="{FF2B5EF4-FFF2-40B4-BE49-F238E27FC236}">
                    <a16:creationId xmlns:a16="http://schemas.microsoft.com/office/drawing/2014/main" id="{B6D2DE60-2A4C-4E89-9D40-6D549D3ADD97}"/>
                  </a:ext>
                </a:extLst>
              </p:cNvPr>
              <p:cNvSpPr txBox="1"/>
              <p:nvPr/>
            </p:nvSpPr>
            <p:spPr>
              <a:xfrm>
                <a:off x="1442720" y="3876691"/>
                <a:ext cx="9144000" cy="960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kính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thanh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xoắn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kính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trục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vào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kính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trục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 L: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dài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thanh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xoắn</a:t>
                </a:r>
                <a:endParaRPr lang="vi-V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Hộp Văn bản 30">
                <a:extLst>
                  <a:ext uri="{FF2B5EF4-FFF2-40B4-BE49-F238E27FC236}">
                    <a16:creationId xmlns:a16="http://schemas.microsoft.com/office/drawing/2014/main" id="{B6D2DE60-2A4C-4E89-9D40-6D549D3AD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20" y="3876691"/>
                <a:ext cx="9144000" cy="960328"/>
              </a:xfrm>
              <a:prstGeom prst="rect">
                <a:avLst/>
              </a:prstGeom>
              <a:blipFill>
                <a:blip r:embed="rId6"/>
                <a:stretch>
                  <a:fillRect b="-1082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7FD54777-8DCB-46C3-9DC7-78D66C49CA1E}"/>
              </a:ext>
            </a:extLst>
          </p:cNvPr>
          <p:cNvSpPr txBox="1"/>
          <p:nvPr/>
        </p:nvSpPr>
        <p:spPr>
          <a:xfrm>
            <a:off x="2667699" y="3322039"/>
            <a:ext cx="647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spcAft>
                <a:spcPts val="1000"/>
              </a:spcAft>
            </a:pP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endParaRPr lang="vi-VN" sz="1800" i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7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Đối tượng 2">
            <a:extLst>
              <a:ext uri="{FF2B5EF4-FFF2-40B4-BE49-F238E27FC236}">
                <a16:creationId xmlns:a16="http://schemas.microsoft.com/office/drawing/2014/main" id="{0957BD9F-EA65-A1BA-8574-A24B1382F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3" name="Đối tượng 2">
                        <a:extLst>
                          <a:ext uri="{FF2B5EF4-FFF2-40B4-BE49-F238E27FC236}">
                            <a16:creationId xmlns:a16="http://schemas.microsoft.com/office/drawing/2014/main" id="{6935F99A-6F99-4D2E-ACCE-8F06A01EA584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Đối tượng 3">
            <a:extLst>
              <a:ext uri="{FF2B5EF4-FFF2-40B4-BE49-F238E27FC236}">
                <a16:creationId xmlns:a16="http://schemas.microsoft.com/office/drawing/2014/main" id="{4887D837-58C9-3FB5-FCA8-5627C3D17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Đối tượng 3">
                        <a:extLst>
                          <a:ext uri="{FF2B5EF4-FFF2-40B4-BE49-F238E27FC236}">
                            <a16:creationId xmlns:a16="http://schemas.microsoft.com/office/drawing/2014/main" id="{7C33C480-6145-43D4-9E23-4125C4F5876F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7">
            <a:extLst>
              <a:ext uri="{FF2B5EF4-FFF2-40B4-BE49-F238E27FC236}">
                <a16:creationId xmlns:a16="http://schemas.microsoft.com/office/drawing/2014/main" id="{6256030D-EDA2-C5CE-4198-E51312BF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103" y="1196527"/>
            <a:ext cx="7259040" cy="473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vi-VN" sz="2000" b="1" dirty="0" err="1">
                <a:solidFill>
                  <a:prstClr val="black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altLang="vi-VN" sz="2000" b="1" dirty="0">
                <a:solidFill>
                  <a:prstClr val="black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2000" b="1" dirty="0" err="1">
                <a:solidFill>
                  <a:prstClr val="black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kính</a:t>
            </a:r>
            <a:endParaRPr kumimoji="0" lang="en-US" alt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Vật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Thép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C45</a:t>
            </a:r>
            <a:endParaRPr kumimoji="0" lang="vi-VN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Xét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momen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= 10 * 2.5 = 25Nm = 25000Nmm</a:t>
            </a:r>
            <a:endParaRPr kumimoji="0" lang="vi-VN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] = 80 MPa (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trục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góc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lượn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kumimoji="0" lang="vi-VN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[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] = 0.5* [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]= 0.5 * 80 = 40 MPa</a:t>
            </a:r>
            <a:endParaRPr kumimoji="0" lang="vi-VN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Xác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định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đường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kính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trục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từ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công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thức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tín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ứng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suất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xoắn</a:t>
            </a:r>
            <a:endParaRPr kumimoji="0" lang="vi-VN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Chọn</a:t>
            </a:r>
            <a:r>
              <a:rPr kumimoji="0" lang="en-US" altLang="vi-V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d = 15 mm</a:t>
            </a:r>
          </a:p>
        </p:txBody>
      </p:sp>
      <p:pic>
        <p:nvPicPr>
          <p:cNvPr id="16" name="Hình ảnh 6">
            <a:extLst>
              <a:ext uri="{FF2B5EF4-FFF2-40B4-BE49-F238E27FC236}">
                <a16:creationId xmlns:a16="http://schemas.microsoft.com/office/drawing/2014/main" id="{A3672D2A-7188-CC72-52C8-0B13BFF8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7206" y="3303594"/>
            <a:ext cx="3926472" cy="1249927"/>
          </a:xfrm>
          <a:prstGeom prst="rect">
            <a:avLst/>
          </a:prstGeom>
        </p:spPr>
      </p:pic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5FF27A16-9AE7-4EF4-BA18-EECBE808F709}"/>
              </a:ext>
            </a:extLst>
          </p:cNvPr>
          <p:cNvCxnSpPr>
            <a:cxnSpLocks/>
          </p:cNvCxnSpPr>
          <p:nvPr/>
        </p:nvCxnSpPr>
        <p:spPr>
          <a:xfrm flipH="1">
            <a:off x="1073791" y="2223083"/>
            <a:ext cx="897622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Đường nối Thẳng 22">
            <a:extLst>
              <a:ext uri="{FF2B5EF4-FFF2-40B4-BE49-F238E27FC236}">
                <a16:creationId xmlns:a16="http://schemas.microsoft.com/office/drawing/2014/main" id="{3524DAB2-5F58-4138-861A-87B301B421BD}"/>
              </a:ext>
            </a:extLst>
          </p:cNvPr>
          <p:cNvCxnSpPr>
            <a:cxnSpLocks/>
          </p:cNvCxnSpPr>
          <p:nvPr/>
        </p:nvCxnSpPr>
        <p:spPr>
          <a:xfrm flipH="1">
            <a:off x="999502" y="5622023"/>
            <a:ext cx="897622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7CB1EDAF-7D2D-4C2C-AF66-904340C0FDDE}"/>
              </a:ext>
            </a:extLst>
          </p:cNvPr>
          <p:cNvCxnSpPr>
            <a:cxnSpLocks/>
          </p:cNvCxnSpPr>
          <p:nvPr/>
        </p:nvCxnSpPr>
        <p:spPr>
          <a:xfrm>
            <a:off x="1241571" y="2223083"/>
            <a:ext cx="0" cy="339894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E2EA4B30-AA7A-4060-A214-2D4BCC12D8EF}"/>
              </a:ext>
            </a:extLst>
          </p:cNvPr>
          <p:cNvCxnSpPr>
            <a:cxnSpLocks/>
          </p:cNvCxnSpPr>
          <p:nvPr/>
        </p:nvCxnSpPr>
        <p:spPr>
          <a:xfrm flipV="1">
            <a:off x="1897124" y="1736521"/>
            <a:ext cx="0" cy="4865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Đường nối Thẳng 31">
            <a:extLst>
              <a:ext uri="{FF2B5EF4-FFF2-40B4-BE49-F238E27FC236}">
                <a16:creationId xmlns:a16="http://schemas.microsoft.com/office/drawing/2014/main" id="{95ECCF9F-9EBC-47A6-BADC-A8FF3F4EEF9A}"/>
              </a:ext>
            </a:extLst>
          </p:cNvPr>
          <p:cNvCxnSpPr>
            <a:cxnSpLocks/>
          </p:cNvCxnSpPr>
          <p:nvPr/>
        </p:nvCxnSpPr>
        <p:spPr>
          <a:xfrm flipV="1">
            <a:off x="2628364" y="1722040"/>
            <a:ext cx="0" cy="4865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64E13946-EB45-4038-AB8C-668724C3D1F9}"/>
              </a:ext>
            </a:extLst>
          </p:cNvPr>
          <p:cNvCxnSpPr>
            <a:cxnSpLocks/>
          </p:cNvCxnSpPr>
          <p:nvPr/>
        </p:nvCxnSpPr>
        <p:spPr>
          <a:xfrm>
            <a:off x="1897124" y="1812022"/>
            <a:ext cx="73124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0F48ADEE-5624-4B00-8A46-A68C7455C821}"/>
              </a:ext>
            </a:extLst>
          </p:cNvPr>
          <p:cNvSpPr txBox="1"/>
          <p:nvPr/>
        </p:nvSpPr>
        <p:spPr>
          <a:xfrm>
            <a:off x="2138771" y="1510018"/>
            <a:ext cx="40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vi-VN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DA3A58C5-3040-4EA2-A45A-9F60E0CD6898}"/>
              </a:ext>
            </a:extLst>
          </p:cNvPr>
          <p:cNvSpPr txBox="1"/>
          <p:nvPr/>
        </p:nvSpPr>
        <p:spPr>
          <a:xfrm>
            <a:off x="774512" y="3553221"/>
            <a:ext cx="34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endParaRPr lang="vi-VN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DF3421B-0BDF-4EA5-9329-855B13E5CE22}"/>
              </a:ext>
            </a:extLst>
          </p:cNvPr>
          <p:cNvSpPr txBox="1"/>
          <p:nvPr/>
        </p:nvSpPr>
        <p:spPr>
          <a:xfrm>
            <a:off x="908994" y="5995595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Thanh </a:t>
            </a:r>
            <a:r>
              <a:rPr lang="en-US" dirty="0" err="1"/>
              <a:t>xoắn</a:t>
            </a:r>
            <a:endParaRPr lang="vi-VN" dirty="0"/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06036616-CE42-4019-B8BA-B2A409AA9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07" y="4011218"/>
            <a:ext cx="4108934" cy="13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22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Đối tượng 2">
            <a:extLst>
              <a:ext uri="{FF2B5EF4-FFF2-40B4-BE49-F238E27FC236}">
                <a16:creationId xmlns:a16="http://schemas.microsoft.com/office/drawing/2014/main" id="{0957BD9F-EA65-A1BA-8574-A24B1382F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4" name="Đối tượng 2">
                        <a:extLst>
                          <a:ext uri="{FF2B5EF4-FFF2-40B4-BE49-F238E27FC236}">
                            <a16:creationId xmlns:a16="http://schemas.microsoft.com/office/drawing/2014/main" id="{0957BD9F-EA65-A1BA-8574-A24B1382FC9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Đối tượng 3">
            <a:extLst>
              <a:ext uri="{FF2B5EF4-FFF2-40B4-BE49-F238E27FC236}">
                <a16:creationId xmlns:a16="http://schemas.microsoft.com/office/drawing/2014/main" id="{4887D837-58C9-3FB5-FCA8-5627C3D17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6" name="Đối tượng 3">
                        <a:extLst>
                          <a:ext uri="{FF2B5EF4-FFF2-40B4-BE49-F238E27FC236}">
                            <a16:creationId xmlns:a16="http://schemas.microsoft.com/office/drawing/2014/main" id="{4887D837-58C9-3FB5-FCA8-5627C3D17298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Hình ảnh 6">
            <a:extLst>
              <a:ext uri="{FF2B5EF4-FFF2-40B4-BE49-F238E27FC236}">
                <a16:creationId xmlns:a16="http://schemas.microsoft.com/office/drawing/2014/main" id="{A3672D2A-7188-CC72-52C8-0B13BFF8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7206" y="3303594"/>
            <a:ext cx="3926472" cy="1249927"/>
          </a:xfrm>
          <a:prstGeom prst="rect">
            <a:avLst/>
          </a:prstGeom>
        </p:spPr>
      </p:pic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5FF27A16-9AE7-4EF4-BA18-EECBE808F709}"/>
              </a:ext>
            </a:extLst>
          </p:cNvPr>
          <p:cNvCxnSpPr>
            <a:cxnSpLocks/>
          </p:cNvCxnSpPr>
          <p:nvPr/>
        </p:nvCxnSpPr>
        <p:spPr>
          <a:xfrm flipH="1">
            <a:off x="1073791" y="2223083"/>
            <a:ext cx="897622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Đường nối Thẳng 22">
            <a:extLst>
              <a:ext uri="{FF2B5EF4-FFF2-40B4-BE49-F238E27FC236}">
                <a16:creationId xmlns:a16="http://schemas.microsoft.com/office/drawing/2014/main" id="{3524DAB2-5F58-4138-861A-87B301B421BD}"/>
              </a:ext>
            </a:extLst>
          </p:cNvPr>
          <p:cNvCxnSpPr>
            <a:cxnSpLocks/>
          </p:cNvCxnSpPr>
          <p:nvPr/>
        </p:nvCxnSpPr>
        <p:spPr>
          <a:xfrm flipH="1">
            <a:off x="999502" y="5622023"/>
            <a:ext cx="897622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7CB1EDAF-7D2D-4C2C-AF66-904340C0FDDE}"/>
              </a:ext>
            </a:extLst>
          </p:cNvPr>
          <p:cNvCxnSpPr>
            <a:cxnSpLocks/>
          </p:cNvCxnSpPr>
          <p:nvPr/>
        </p:nvCxnSpPr>
        <p:spPr>
          <a:xfrm>
            <a:off x="1241571" y="2223083"/>
            <a:ext cx="0" cy="339894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E2EA4B30-AA7A-4060-A214-2D4BCC12D8EF}"/>
              </a:ext>
            </a:extLst>
          </p:cNvPr>
          <p:cNvCxnSpPr>
            <a:cxnSpLocks/>
          </p:cNvCxnSpPr>
          <p:nvPr/>
        </p:nvCxnSpPr>
        <p:spPr>
          <a:xfrm flipV="1">
            <a:off x="1897124" y="1736521"/>
            <a:ext cx="0" cy="4865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Đường nối Thẳng 31">
            <a:extLst>
              <a:ext uri="{FF2B5EF4-FFF2-40B4-BE49-F238E27FC236}">
                <a16:creationId xmlns:a16="http://schemas.microsoft.com/office/drawing/2014/main" id="{95ECCF9F-9EBC-47A6-BADC-A8FF3F4EEF9A}"/>
              </a:ext>
            </a:extLst>
          </p:cNvPr>
          <p:cNvCxnSpPr>
            <a:cxnSpLocks/>
          </p:cNvCxnSpPr>
          <p:nvPr/>
        </p:nvCxnSpPr>
        <p:spPr>
          <a:xfrm flipV="1">
            <a:off x="2628364" y="1722040"/>
            <a:ext cx="0" cy="4865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64E13946-EB45-4038-AB8C-668724C3D1F9}"/>
              </a:ext>
            </a:extLst>
          </p:cNvPr>
          <p:cNvCxnSpPr>
            <a:cxnSpLocks/>
          </p:cNvCxnSpPr>
          <p:nvPr/>
        </p:nvCxnSpPr>
        <p:spPr>
          <a:xfrm>
            <a:off x="1897124" y="1812022"/>
            <a:ext cx="73124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0F48ADEE-5624-4B00-8A46-A68C7455C821}"/>
              </a:ext>
            </a:extLst>
          </p:cNvPr>
          <p:cNvSpPr txBox="1"/>
          <p:nvPr/>
        </p:nvSpPr>
        <p:spPr>
          <a:xfrm>
            <a:off x="2138771" y="1510018"/>
            <a:ext cx="40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vi-VN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DA3A58C5-3040-4EA2-A45A-9F60E0CD6898}"/>
              </a:ext>
            </a:extLst>
          </p:cNvPr>
          <p:cNvSpPr txBox="1"/>
          <p:nvPr/>
        </p:nvSpPr>
        <p:spPr>
          <a:xfrm>
            <a:off x="774512" y="3553221"/>
            <a:ext cx="34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2D66A10D-9646-4523-BCAF-851705FE3659}"/>
                  </a:ext>
                </a:extLst>
              </p:cNvPr>
              <p:cNvSpPr txBox="1"/>
              <p:nvPr/>
            </p:nvSpPr>
            <p:spPr>
              <a:xfrm>
                <a:off x="4028412" y="1812021"/>
                <a:ext cx="7389076" cy="2785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000" b="1" dirty="0" err="1"/>
                  <a:t>Chiều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dài</a:t>
                </a:r>
                <a:endParaRPr lang="en-US" sz="2000" b="1" dirty="0"/>
              </a:p>
              <a:p>
                <a:pPr marL="457200" indent="-229235">
                  <a:spcBef>
                    <a:spcPts val="230"/>
                  </a:spcBef>
                  <a:spcAft>
                    <a:spcPts val="600"/>
                  </a:spcAft>
                </a:pP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𝐺</m:t>
                        </m:r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vi-V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sym typeface="Symbol" panose="05050102010706020507" pitchFamily="18" charset="2"/>
                          </a:rPr>
                          <m:t>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(momen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quán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tính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cực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cắt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ngang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trục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-229235">
                  <a:spcBef>
                    <a:spcPts val="230"/>
                  </a:spcBef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         G = 81000 N/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modun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đàn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hồi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trượt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thép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-229235">
                  <a:spcBef>
                    <a:spcPts val="230"/>
                  </a:spcBef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dài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thanh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xoắn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-229235">
                  <a:spcBef>
                    <a:spcPts val="230"/>
                  </a:spcBef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vi-VN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sym typeface="Symbol" panose="05050102010706020507" pitchFamily="18" charset="2"/>
                          </a:rPr>
                          <m:t></m:t>
                        </m:r>
                        <m:r>
                          <a:rPr lang="vi-VN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𝐺</m:t>
                        </m:r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vi-VN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sym typeface="Symbol" panose="05050102010706020507" pitchFamily="18" charset="2"/>
                          </a:rPr>
                          <m:t></m:t>
                        </m:r>
                        <m:r>
                          <a:rPr lang="vi-VN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𝐺</m:t>
                        </m:r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</m:t>
                            </m:r>
                            <m:sSup>
                              <m:sSup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vi-VN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32</m:t>
                            </m:r>
                          </m:den>
                        </m:f>
                      </m:num>
                      <m:den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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70 mm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-229235">
                  <a:spcBef>
                    <a:spcPts val="230"/>
                  </a:spcBef>
                  <a:spcAft>
                    <a:spcPts val="600"/>
                  </a:spcAft>
                </a:pP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Vậy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dài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thanh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xoắn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70 mm.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2D66A10D-9646-4523-BCAF-851705FE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12" y="1812021"/>
                <a:ext cx="7389076" cy="2785955"/>
              </a:xfrm>
              <a:prstGeom prst="rect">
                <a:avLst/>
              </a:prstGeom>
              <a:blipFill>
                <a:blip r:embed="rId6"/>
                <a:stretch>
                  <a:fillRect l="-743" t="-1094" b="-39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442BBA1-F2FD-4EB3-9BA8-F91AC1B21D17}"/>
              </a:ext>
            </a:extLst>
          </p:cNvPr>
          <p:cNvSpPr txBox="1"/>
          <p:nvPr/>
        </p:nvSpPr>
        <p:spPr>
          <a:xfrm>
            <a:off x="908994" y="5995595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Thanh </a:t>
            </a:r>
            <a:r>
              <a:rPr lang="en-US" dirty="0" err="1"/>
              <a:t>xoắn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6411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401" y="1028802"/>
            <a:ext cx="6627303" cy="477329"/>
          </a:xfrm>
        </p:spPr>
        <p:txBody>
          <a:bodyPr>
            <a:noAutofit/>
          </a:bodyPr>
          <a:lstStyle/>
          <a:p>
            <a:pPr algn="l"/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Đối tượng 2">
            <a:extLst>
              <a:ext uri="{FF2B5EF4-FFF2-40B4-BE49-F238E27FC236}">
                <a16:creationId xmlns:a16="http://schemas.microsoft.com/office/drawing/2014/main" id="{0957BD9F-EA65-A1BA-8574-A24B1382F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4" name="Đối tượng 2">
                        <a:extLst>
                          <a:ext uri="{FF2B5EF4-FFF2-40B4-BE49-F238E27FC236}">
                            <a16:creationId xmlns:a16="http://schemas.microsoft.com/office/drawing/2014/main" id="{0957BD9F-EA65-A1BA-8574-A24B1382FC9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Đối tượng 3">
            <a:extLst>
              <a:ext uri="{FF2B5EF4-FFF2-40B4-BE49-F238E27FC236}">
                <a16:creationId xmlns:a16="http://schemas.microsoft.com/office/drawing/2014/main" id="{4887D837-58C9-3FB5-FCA8-5627C3D17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6" name="Đối tượng 3">
                        <a:extLst>
                          <a:ext uri="{FF2B5EF4-FFF2-40B4-BE49-F238E27FC236}">
                            <a16:creationId xmlns:a16="http://schemas.microsoft.com/office/drawing/2014/main" id="{4887D837-58C9-3FB5-FCA8-5627C3D17298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7">
            <a:extLst>
              <a:ext uri="{FF2B5EF4-FFF2-40B4-BE49-F238E27FC236}">
                <a16:creationId xmlns:a16="http://schemas.microsoft.com/office/drawing/2014/main" id="{6256030D-EDA2-C5CE-4198-E51312BF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8485" y="1972697"/>
            <a:ext cx="5360566" cy="31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Vật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liệu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Th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é</a:t>
            </a:r>
            <a:r>
              <a:rPr kumimoji="0" lang="en-US" altLang="vi-V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kumimoji="0" lang="en-US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C45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Chọn</a:t>
            </a:r>
            <a:r>
              <a:rPr kumimoji="0" lang="en-US" alt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d = 15 mm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Dung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H7/k6</a:t>
            </a:r>
            <a:endParaRPr kumimoji="0" lang="vi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94F75183-1CCE-49FD-B252-C830E0F9F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0"/>
          <a:stretch/>
        </p:blipFill>
        <p:spPr>
          <a:xfrm rot="17937138">
            <a:off x="528227" y="2524971"/>
            <a:ext cx="3496087" cy="2116134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AF68FEB4-F2FE-41DA-BDBF-EFE0AC4334D7}"/>
              </a:ext>
            </a:extLst>
          </p:cNvPr>
          <p:cNvSpPr txBox="1"/>
          <p:nvPr/>
        </p:nvSpPr>
        <p:spPr>
          <a:xfrm>
            <a:off x="908994" y="5353766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B050"/>
                </a:solidFill>
              </a:rPr>
              <a:t>Cụm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thanh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xoắn</a:t>
            </a:r>
            <a:endParaRPr lang="vi-VN" i="1" dirty="0">
              <a:solidFill>
                <a:srgbClr val="00B050"/>
              </a:solidFill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A1F7620-89E7-4CB1-A466-B53A0BCB4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361" y="2585088"/>
            <a:ext cx="4377083" cy="14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64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45375B6D-F5D4-4CD5-AE56-5C62264E25C0}"/>
                  </a:ext>
                </a:extLst>
              </p:cNvPr>
              <p:cNvSpPr txBox="1"/>
              <p:nvPr/>
            </p:nvSpPr>
            <p:spPr>
              <a:xfrm>
                <a:off x="948906" y="1518407"/>
                <a:ext cx="7079359" cy="3700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Với d = 15mm (</a:t>
                </a:r>
                <a:r>
                  <a:rPr lang="en-US" sz="1800" dirty="0"/>
                  <a:t>TCVN 2261-77 </a:t>
                </a:r>
                <a:r>
                  <a:rPr lang="en-US" sz="1800" dirty="0" err="1"/>
                  <a:t>và</a:t>
                </a:r>
                <a:r>
                  <a:rPr lang="en-US" sz="1800" dirty="0"/>
                  <a:t> 4218-86):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=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 = 5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mm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2= 2.3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mm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 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 = 8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mm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v"/>
                  <a:defRPr/>
                </a:pP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Chọn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kiểu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lắp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</a:t>
                </a:r>
              </a:p>
              <a:p>
                <a:pPr marL="342900" lvl="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Mối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ghép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thường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bạc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cố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+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Lắp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cố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trên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trục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lắp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chặt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rãnh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trục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dôi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nhỏ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: JS9/h9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+ Then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lắp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dôi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lớn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trục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lắp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N9/h9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 3" panose="05040102010807070707" pitchFamily="18" charset="2"/>
                  </a:rPr>
                  <a:t>	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Dung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Miền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dung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của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kích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thước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  la h9</a:t>
                </a:r>
              </a:p>
              <a:p>
                <a:pPr marL="285750" marR="0" lvl="0" indent="-28575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Miền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dung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của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rãnh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trục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N9</a:t>
                </a:r>
              </a:p>
              <a:p>
                <a:pPr marL="285750" marR="0" lvl="0" indent="-28575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Miền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dung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kích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thước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của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rãnh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bạc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JS9</a:t>
                </a:r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45375B6D-F5D4-4CD5-AE56-5C62264E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06" y="1518407"/>
                <a:ext cx="7079359" cy="3700437"/>
              </a:xfrm>
              <a:prstGeom prst="rect">
                <a:avLst/>
              </a:prstGeom>
              <a:blipFill>
                <a:blip r:embed="rId2"/>
                <a:stretch>
                  <a:fillRect l="-775" t="-824" b="-24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44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F70AE18-F44E-4E89-8FFD-EE555CC5AEEA}"/>
              </a:ext>
            </a:extLst>
          </p:cNvPr>
          <p:cNvSpPr txBox="1"/>
          <p:nvPr/>
        </p:nvSpPr>
        <p:spPr>
          <a:xfrm>
            <a:off x="2911997" y="214826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080808"/>
                </a:solidFill>
                <a:latin typeface="Candara" panose="020E0502030303020204" pitchFamily="34" charset="0"/>
              </a:rPr>
              <a:t>1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ndara" panose="020E0502030303020204" pitchFamily="34" charset="0"/>
              </a:rPr>
              <a:t>. </a:t>
            </a:r>
            <a:r>
              <a:rPr lang="en-US" sz="6000" b="1" dirty="0" err="1">
                <a:solidFill>
                  <a:srgbClr val="080808"/>
                </a:solidFill>
                <a:latin typeface="Candara" panose="020E0502030303020204" pitchFamily="34" charset="0"/>
              </a:rPr>
              <a:t>Giới</a:t>
            </a:r>
            <a:r>
              <a:rPr lang="en-US" sz="6000" b="1" dirty="0">
                <a:solidFill>
                  <a:srgbClr val="080808"/>
                </a:solidFill>
                <a:latin typeface="Candara" panose="020E0502030303020204" pitchFamily="34" charset="0"/>
              </a:rPr>
              <a:t> </a:t>
            </a:r>
            <a:r>
              <a:rPr lang="en-US" sz="6000" b="1" dirty="0" err="1">
                <a:solidFill>
                  <a:srgbClr val="080808"/>
                </a:solidFill>
                <a:latin typeface="Candara" panose="020E0502030303020204" pitchFamily="34" charset="0"/>
              </a:rPr>
              <a:t>thiệu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99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237" y="558800"/>
            <a:ext cx="4943153" cy="77272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82B6278-7554-4833-A77A-72C7BC9F99B5}"/>
              </a:ext>
            </a:extLst>
          </p:cNvPr>
          <p:cNvSpPr txBox="1"/>
          <p:nvPr/>
        </p:nvSpPr>
        <p:spPr>
          <a:xfrm>
            <a:off x="4253217" y="6031683"/>
            <a:ext cx="388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B050"/>
                </a:solidFill>
              </a:rPr>
              <a:t>Bản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vẽ</a:t>
            </a:r>
            <a:r>
              <a:rPr lang="en-US" i="1" dirty="0">
                <a:solidFill>
                  <a:srgbClr val="00B050"/>
                </a:solidFill>
              </a:rPr>
              <a:t> chi </a:t>
            </a:r>
            <a:r>
              <a:rPr lang="en-US" i="1" dirty="0" err="1">
                <a:solidFill>
                  <a:srgbClr val="00B050"/>
                </a:solidFill>
              </a:rPr>
              <a:t>tiết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cụm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thanh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xoắn</a:t>
            </a:r>
            <a:endParaRPr lang="vi-VN" i="1" dirty="0">
              <a:solidFill>
                <a:srgbClr val="00B050"/>
              </a:solidFill>
            </a:endParaRP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D053F7CC-226D-4CC5-B26B-D2A86058A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07" y="1315605"/>
            <a:ext cx="7832785" cy="45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0">
            <a:extLst>
              <a:ext uri="{FF2B5EF4-FFF2-40B4-BE49-F238E27FC236}">
                <a16:creationId xmlns:a16="http://schemas.microsoft.com/office/drawing/2014/main" id="{87972A7E-BBFC-BBCF-93E0-C76FD6D7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t="30253" r="22724" b="17824"/>
          <a:stretch/>
        </p:blipFill>
        <p:spPr>
          <a:xfrm>
            <a:off x="6728197" y="1786897"/>
            <a:ext cx="5201436" cy="27934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26108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6">
            <a:extLst>
              <a:ext uri="{FF2B5EF4-FFF2-40B4-BE49-F238E27FC236}">
                <a16:creationId xmlns:a16="http://schemas.microsoft.com/office/drawing/2014/main" id="{8B17AC6E-E410-63EE-A5EB-812165723AE1}"/>
              </a:ext>
            </a:extLst>
          </p:cNvPr>
          <p:cNvSpPr txBox="1"/>
          <p:nvPr/>
        </p:nvSpPr>
        <p:spPr>
          <a:xfrm>
            <a:off x="377506" y="5142451"/>
            <a:ext cx="6423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Nhận</a:t>
            </a:r>
            <a:r>
              <a:rPr kumimoji="0" lang="en-US" sz="1800" b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1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xét</a:t>
            </a:r>
            <a:r>
              <a:rPr kumimoji="0" lang="en-US" sz="1800" b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: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Chọn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phương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2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vì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mô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hình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có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momen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xoắn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cần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truyền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trực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tiếp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qua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bulong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,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đảm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bảo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yêu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cầu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về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hệ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số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an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toàn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hệ</a:t>
            </a:r>
            <a:r>
              <a:rPr kumimoji="0" lang="en-US" sz="1800" b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+mn-cs"/>
              </a:rPr>
              <a:t>thống</a:t>
            </a:r>
            <a:endParaRPr kumimoji="0" lang="vi-VN" sz="1800" b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Arial" panose="020B0604020202020204" pitchFamily="34" charset="0"/>
              <a:cs typeface="+mn-cs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A5A2B2DE-0185-4EF4-BCDA-6948C03EC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043008"/>
              </p:ext>
            </p:extLst>
          </p:nvPr>
        </p:nvGraphicFramePr>
        <p:xfrm>
          <a:off x="166195" y="1331528"/>
          <a:ext cx="6695999" cy="3630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0851">
                  <a:extLst>
                    <a:ext uri="{9D8B030D-6E8A-4147-A177-3AD203B41FA5}">
                      <a16:colId xmlns:a16="http://schemas.microsoft.com/office/drawing/2014/main" val="2556361840"/>
                    </a:ext>
                  </a:extLst>
                </a:gridCol>
                <a:gridCol w="2604172">
                  <a:extLst>
                    <a:ext uri="{9D8B030D-6E8A-4147-A177-3AD203B41FA5}">
                      <a16:colId xmlns:a16="http://schemas.microsoft.com/office/drawing/2014/main" val="1807959328"/>
                    </a:ext>
                  </a:extLst>
                </a:gridCol>
                <a:gridCol w="3050976">
                  <a:extLst>
                    <a:ext uri="{9D8B030D-6E8A-4147-A177-3AD203B41FA5}">
                      <a16:colId xmlns:a16="http://schemas.microsoft.com/office/drawing/2014/main" val="1102186913"/>
                    </a:ext>
                  </a:extLst>
                </a:gridCol>
              </a:tblGrid>
              <a:tr h="3591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>
                          <a:effectLst/>
                        </a:rPr>
                        <a:t>Phương án 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>
                          <a:effectLst/>
                        </a:rPr>
                        <a:t>Phương án 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579650"/>
                  </a:ext>
                </a:extLst>
              </a:tr>
              <a:tr h="327189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Đặc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điểm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 dirty="0">
                          <a:effectLst/>
                        </a:rPr>
                        <a:t>- </a:t>
                      </a:r>
                      <a:r>
                        <a:rPr lang="vi-VN" sz="1600" dirty="0" err="1">
                          <a:effectLst/>
                        </a:rPr>
                        <a:t>Momen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xoắn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truyền</a:t>
                      </a:r>
                      <a:r>
                        <a:rPr lang="vi-VN" sz="1600" dirty="0">
                          <a:effectLst/>
                        </a:rPr>
                        <a:t> qua 2 </a:t>
                      </a:r>
                      <a:r>
                        <a:rPr lang="vi-VN" sz="1600" dirty="0" err="1">
                          <a:effectLst/>
                        </a:rPr>
                        <a:t>đĩa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nhờ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lực</a:t>
                      </a:r>
                      <a:r>
                        <a:rPr lang="vi-VN" sz="1600" dirty="0">
                          <a:effectLst/>
                        </a:rPr>
                        <a:t> ma </a:t>
                      </a:r>
                      <a:r>
                        <a:rPr lang="vi-VN" sz="1600" dirty="0" err="1">
                          <a:effectLst/>
                        </a:rPr>
                        <a:t>sát</a:t>
                      </a:r>
                      <a:r>
                        <a:rPr lang="vi-VN" sz="1600" dirty="0">
                          <a:effectLst/>
                        </a:rPr>
                        <a:t> sinh ra trên </a:t>
                      </a:r>
                      <a:r>
                        <a:rPr lang="vi-VN" sz="1600" dirty="0" err="1">
                          <a:effectLst/>
                        </a:rPr>
                        <a:t>bề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mặt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ghép</a:t>
                      </a:r>
                      <a:r>
                        <a:rPr lang="vi-VN" sz="1600" dirty="0">
                          <a:effectLst/>
                        </a:rPr>
                        <a:t> 2 </a:t>
                      </a:r>
                      <a:r>
                        <a:rPr lang="vi-VN" sz="1600" dirty="0" err="1">
                          <a:effectLst/>
                        </a:rPr>
                        <a:t>đĩa</a:t>
                      </a:r>
                      <a:r>
                        <a:rPr lang="vi-VN" sz="1600" dirty="0">
                          <a:effectLst/>
                        </a:rPr>
                        <a:t> do </a:t>
                      </a:r>
                      <a:r>
                        <a:rPr lang="vi-VN" sz="1600" dirty="0" err="1">
                          <a:effectLst/>
                        </a:rPr>
                        <a:t>lực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xiết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các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bulong</a:t>
                      </a:r>
                      <a:r>
                        <a:rPr lang="vi-VN" sz="1600" dirty="0">
                          <a:effectLst/>
                        </a:rPr>
                        <a:t> gây nên.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 dirty="0">
                          <a:effectLst/>
                        </a:rPr>
                        <a:t>- </a:t>
                      </a:r>
                      <a:r>
                        <a:rPr lang="vi-VN" sz="1600" dirty="0">
                          <a:effectLst/>
                        </a:rPr>
                        <a:t>Không </a:t>
                      </a:r>
                      <a:r>
                        <a:rPr lang="vi-VN" sz="1600" dirty="0" err="1">
                          <a:effectLst/>
                        </a:rPr>
                        <a:t>cần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phải</a:t>
                      </a:r>
                      <a:r>
                        <a:rPr lang="vi-VN" sz="1600" dirty="0">
                          <a:effectLst/>
                        </a:rPr>
                        <a:t> gia công </a:t>
                      </a:r>
                      <a:r>
                        <a:rPr lang="vi-VN" sz="1600" dirty="0" err="1">
                          <a:effectLst/>
                        </a:rPr>
                        <a:t>chính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xác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lỗ</a:t>
                      </a:r>
                      <a:r>
                        <a:rPr lang="vi-VN" sz="1600" dirty="0">
                          <a:effectLst/>
                        </a:rPr>
                        <a:t>, </a:t>
                      </a:r>
                      <a:r>
                        <a:rPr lang="vi-VN" sz="1600" dirty="0" err="1">
                          <a:effectLst/>
                        </a:rPr>
                        <a:t>đường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kính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bulông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lớn</a:t>
                      </a:r>
                      <a:r>
                        <a:rPr lang="vi-VN" sz="1600" dirty="0">
                          <a:effectLst/>
                        </a:rPr>
                        <a:t> hơn.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 dirty="0">
                          <a:effectLst/>
                        </a:rPr>
                        <a:t>- </a:t>
                      </a:r>
                      <a:r>
                        <a:rPr lang="vi-VN" sz="1600" dirty="0" err="1">
                          <a:effectLst/>
                        </a:rPr>
                        <a:t>Momen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xoắn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truyền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trực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tiếp</a:t>
                      </a:r>
                      <a:r>
                        <a:rPr lang="vi-VN" sz="1600" dirty="0">
                          <a:effectLst/>
                        </a:rPr>
                        <a:t> qua </a:t>
                      </a:r>
                      <a:r>
                        <a:rPr lang="vi-VN" sz="1600" dirty="0" err="1">
                          <a:effectLst/>
                        </a:rPr>
                        <a:t>bulong</a:t>
                      </a:r>
                      <a:r>
                        <a:rPr lang="vi-VN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bulong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chịu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ứng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suất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cắt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ứng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suất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dập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vi-VN" sz="16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vi-VN" sz="1600" dirty="0">
                          <a:effectLst/>
                        </a:rPr>
                        <a:t>- </a:t>
                      </a:r>
                      <a:r>
                        <a:rPr lang="vi-VN" sz="1600" dirty="0" err="1">
                          <a:effectLst/>
                        </a:rPr>
                        <a:t>Cần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phải</a:t>
                      </a:r>
                      <a:r>
                        <a:rPr lang="vi-VN" sz="1600" dirty="0">
                          <a:effectLst/>
                        </a:rPr>
                        <a:t> gia công </a:t>
                      </a:r>
                      <a:r>
                        <a:rPr lang="vi-VN" sz="1600" dirty="0" err="1">
                          <a:effectLst/>
                        </a:rPr>
                        <a:t>chính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xác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lỗ</a:t>
                      </a:r>
                      <a:r>
                        <a:rPr lang="vi-VN" sz="1600" dirty="0">
                          <a:effectLst/>
                        </a:rPr>
                        <a:t>, </a:t>
                      </a:r>
                      <a:r>
                        <a:rPr lang="vi-VN" sz="1600" dirty="0" err="1">
                          <a:effectLst/>
                        </a:rPr>
                        <a:t>đường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kính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bulông</a:t>
                      </a:r>
                      <a:r>
                        <a:rPr lang="vi-VN" sz="1600" dirty="0">
                          <a:effectLst/>
                        </a:rPr>
                        <a:t> </a:t>
                      </a:r>
                      <a:r>
                        <a:rPr lang="vi-VN" sz="1600" dirty="0" err="1">
                          <a:effectLst/>
                        </a:rPr>
                        <a:t>nhỏ</a:t>
                      </a:r>
                      <a:r>
                        <a:rPr lang="vi-VN" sz="1600" dirty="0">
                          <a:effectLst/>
                        </a:rPr>
                        <a:t> hơn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2400300" algn="l"/>
                        </a:tabLst>
                      </a:pPr>
                      <a:r>
                        <a:rPr lang="en-US" sz="1600" dirty="0">
                          <a:effectLst/>
                        </a:rPr>
                        <a:t>- </a:t>
                      </a:r>
                      <a:r>
                        <a:rPr lang="en-US" sz="1600" dirty="0" err="1">
                          <a:effectLst/>
                        </a:rPr>
                        <a:t>Dùng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bulong</a:t>
                      </a:r>
                      <a:r>
                        <a:rPr lang="en-US" sz="1600" dirty="0">
                          <a:effectLst/>
                        </a:rPr>
                        <a:t> ren </a:t>
                      </a:r>
                      <a:r>
                        <a:rPr lang="en-US" sz="1600" dirty="0" err="1">
                          <a:effectLst/>
                        </a:rPr>
                        <a:t>lửng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để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lắp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ghép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766810"/>
                  </a:ext>
                </a:extLst>
              </a:tr>
            </a:tbl>
          </a:graphicData>
        </a:graphic>
      </p:graphicFrame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87BA452-1AFC-43BC-9C96-A2A55BB41A4A}"/>
              </a:ext>
            </a:extLst>
          </p:cNvPr>
          <p:cNvSpPr txBox="1"/>
          <p:nvPr/>
        </p:nvSpPr>
        <p:spPr>
          <a:xfrm rot="10800000" flipV="1">
            <a:off x="7015615" y="4929124"/>
            <a:ext cx="4992307" cy="950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tabLst>
                <a:tab pos="2400300" algn="l"/>
              </a:tabLst>
            </a:pP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a)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Bulong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khe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hở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1800" i="1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tabLst>
                <a:tab pos="2400300" algn="l"/>
              </a:tabLst>
            </a:pP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b)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2: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Bulong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khe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hở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1800" i="1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8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5">
            <a:extLst>
              <a:ext uri="{FF2B5EF4-FFF2-40B4-BE49-F238E27FC236}">
                <a16:creationId xmlns:a16="http://schemas.microsoft.com/office/drawing/2014/main" id="{F65EE001-2672-4D61-A752-48142CE5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27" y="1140643"/>
            <a:ext cx="2675973" cy="2774227"/>
          </a:xfrm>
          <a:prstGeom prst="rect">
            <a:avLst/>
          </a:prstGeom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DC9BC79-B352-451E-A64F-4336273E70CF}"/>
              </a:ext>
            </a:extLst>
          </p:cNvPr>
          <p:cNvCxnSpPr>
            <a:cxnSpLocks/>
          </p:cNvCxnSpPr>
          <p:nvPr/>
        </p:nvCxnSpPr>
        <p:spPr>
          <a:xfrm>
            <a:off x="8563083" y="1597454"/>
            <a:ext cx="40473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A661F433-E95C-4233-8FBA-DD78E8ACEEB8}"/>
              </a:ext>
            </a:extLst>
          </p:cNvPr>
          <p:cNvCxnSpPr>
            <a:cxnSpLocks/>
          </p:cNvCxnSpPr>
          <p:nvPr/>
        </p:nvCxnSpPr>
        <p:spPr>
          <a:xfrm flipH="1">
            <a:off x="9090224" y="3024535"/>
            <a:ext cx="322702" cy="32286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53E8DF8A-D25E-4383-B458-7AC046C1F8B8}"/>
              </a:ext>
            </a:extLst>
          </p:cNvPr>
          <p:cNvCxnSpPr>
            <a:cxnSpLocks/>
          </p:cNvCxnSpPr>
          <p:nvPr/>
        </p:nvCxnSpPr>
        <p:spPr>
          <a:xfrm flipH="1" flipV="1">
            <a:off x="7478226" y="2716606"/>
            <a:ext cx="239432" cy="3275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FBC2222-0269-446A-B824-ECB401C93DF8}"/>
              </a:ext>
            </a:extLst>
          </p:cNvPr>
          <p:cNvSpPr txBox="1"/>
          <p:nvPr/>
        </p:nvSpPr>
        <p:spPr>
          <a:xfrm>
            <a:off x="8697941" y="1299013"/>
            <a:ext cx="40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</a:t>
            </a:r>
            <a:endParaRPr lang="vi-VN" dirty="0"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7B87040A-ECA1-4CE7-B2D6-92370A3C1D32}"/>
              </a:ext>
            </a:extLst>
          </p:cNvPr>
          <p:cNvSpPr txBox="1"/>
          <p:nvPr/>
        </p:nvSpPr>
        <p:spPr>
          <a:xfrm>
            <a:off x="8814767" y="2795348"/>
            <a:ext cx="4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F2</a:t>
            </a:r>
            <a:endParaRPr lang="vi-VN" dirty="0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BD000B9B-CEF1-4FEA-B554-1AAE1A441DDF}"/>
              </a:ext>
            </a:extLst>
          </p:cNvPr>
          <p:cNvSpPr txBox="1"/>
          <p:nvPr/>
        </p:nvSpPr>
        <p:spPr>
          <a:xfrm>
            <a:off x="7409468" y="234727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F3</a:t>
            </a:r>
            <a:endParaRPr lang="vi-VN" dirty="0"/>
          </a:p>
        </p:txBody>
      </p:sp>
      <p:sp>
        <p:nvSpPr>
          <p:cNvPr id="24" name="Cung 23">
            <a:extLst>
              <a:ext uri="{FF2B5EF4-FFF2-40B4-BE49-F238E27FC236}">
                <a16:creationId xmlns:a16="http://schemas.microsoft.com/office/drawing/2014/main" id="{61BF5CB6-1F46-4D91-A34A-4ECA1B84C585}"/>
              </a:ext>
            </a:extLst>
          </p:cNvPr>
          <p:cNvSpPr/>
          <p:nvPr/>
        </p:nvSpPr>
        <p:spPr>
          <a:xfrm rot="16200000">
            <a:off x="7047654" y="1244607"/>
            <a:ext cx="914400" cy="914400"/>
          </a:xfrm>
          <a:prstGeom prst="arc">
            <a:avLst>
              <a:gd name="adj1" fmla="val 16200000"/>
              <a:gd name="adj2" fmla="val 21008151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3E9F02AD-B868-46CA-B025-0C039030BE21}"/>
              </a:ext>
            </a:extLst>
          </p:cNvPr>
          <p:cNvCxnSpPr>
            <a:cxnSpLocks/>
          </p:cNvCxnSpPr>
          <p:nvPr/>
        </p:nvCxnSpPr>
        <p:spPr>
          <a:xfrm flipV="1">
            <a:off x="7422796" y="1225753"/>
            <a:ext cx="171132" cy="188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EE2870F9-5824-4F1B-B99F-DE8D03B4C43F}"/>
              </a:ext>
            </a:extLst>
          </p:cNvPr>
          <p:cNvSpPr txBox="1"/>
          <p:nvPr/>
        </p:nvSpPr>
        <p:spPr>
          <a:xfrm>
            <a:off x="7668723" y="1056341"/>
            <a:ext cx="29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Hộp Văn bản 40">
                <a:extLst>
                  <a:ext uri="{FF2B5EF4-FFF2-40B4-BE49-F238E27FC236}">
                    <a16:creationId xmlns:a16="http://schemas.microsoft.com/office/drawing/2014/main" id="{833EEA9A-D998-4581-8F48-ABE63AF8F43A}"/>
                  </a:ext>
                </a:extLst>
              </p:cNvPr>
              <p:cNvSpPr txBox="1"/>
              <p:nvPr/>
            </p:nvSpPr>
            <p:spPr>
              <a:xfrm>
                <a:off x="570452" y="1328483"/>
                <a:ext cx="6254556" cy="4528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Tính </a:t>
                </a:r>
                <a:r>
                  <a:rPr lang="en-US" sz="2000" b="1" dirty="0" err="1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toán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bulong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i="1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Mat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2;5 x </a:t>
                </a:r>
                <a:r>
                  <a:rPr lang="en-US" sz="2000" i="1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Mgh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2,5 x 10 = 25 Nm = 25000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Nmm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</m:t>
                            </m:r>
                          </m:sup>
                          <m:e>
                            <m:sSup>
                              <m:sSup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vi-VN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25000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20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416,67 N</a:t>
                </a:r>
                <a:endParaRPr lang="en-US" sz="17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[</m:t>
                        </m:r>
                      </m:e>
                      <m:sub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sym typeface="Symbol" panose="05050102010706020507" pitchFamily="18" charset="2"/>
                          </a:rPr>
                          <m:t></m:t>
                        </m:r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sz="17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 ]</m:t>
                    </m:r>
                  </m:oMath>
                </a14:m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= 60 MPa (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thép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C45)</a:t>
                </a:r>
                <a:endParaRPr lang="vi-VN" sz="17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[</m:t>
                        </m:r>
                      </m:e>
                      <m:sub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sym typeface="Symbol" panose="05050102010706020507" pitchFamily="18" charset="2"/>
                          </a:rPr>
                          <m:t></m:t>
                        </m:r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𝑐</m:t>
                        </m:r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7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sz="1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[s].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[</m:t>
                        </m:r>
                      </m:e>
                      <m:sub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sym typeface="Symbol" panose="05050102010706020507" pitchFamily="18" charset="2"/>
                          </a:rPr>
                          <m:t></m:t>
                        </m:r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sz="17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 ]</m:t>
                    </m:r>
                  </m:oMath>
                </a14:m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= 4. 60 = 240 MPa</a:t>
                </a:r>
                <a:endParaRPr lang="vi-VN" sz="17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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] = = 0,3 . 240 = </a:t>
                </a:r>
                <a:r>
                  <a:rPr lang="en-US" sz="17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108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Mpa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(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tải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trong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thay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đổi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)</a:t>
                </a:r>
                <a:endParaRPr lang="vi-VN" sz="17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Đường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kính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thân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ren </a:t>
                </a:r>
                <a:r>
                  <a:rPr lang="en-US" sz="1700" i="1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</a:t>
                </a:r>
                <a:endParaRPr lang="vi-VN" sz="17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sym typeface="Symbol" panose="05050102010706020507" pitchFamily="18" charset="2"/>
                  </a:rPr>
                  <a:t>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vi-VN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4</m:t>
                            </m:r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. </m:t>
                            </m:r>
                            <m:sSub>
                              <m:sSubPr>
                                <m:ctrlPr>
                                  <a:rPr lang="vi-VN" sz="17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sym typeface="Symbol" panose="05050102010706020507" pitchFamily="18" charset="2"/>
                              </a:rPr>
                              <m:t></m:t>
                            </m:r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sz="17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7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]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17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vi-VN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4</m:t>
                            </m:r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. </m:t>
                            </m:r>
                            <m:r>
                              <a:rPr lang="en-US" sz="17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416</m:t>
                            </m:r>
                            <m:r>
                              <a:rPr lang="en-US" sz="17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700" b="0" i="1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67</m:t>
                            </m:r>
                          </m:num>
                          <m:den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sym typeface="Symbol" panose="05050102010706020507" pitchFamily="18" charset="2"/>
                              </a:rPr>
                              <m:t></m:t>
                            </m:r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sz="1700" b="0" i="0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108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2,22 mm</a:t>
                </a:r>
                <a:endParaRPr lang="vi-VN" sz="17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sym typeface="Wingdings 3" panose="05040102010807070707" pitchFamily="18" charset="2"/>
                  </a:rPr>
                  <a:t>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i="1" u="sng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</a:t>
                </a:r>
                <a:r>
                  <a:rPr lang="en-US" sz="2400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họn</a:t>
                </a:r>
                <a:r>
                  <a:rPr lang="en-US" sz="2400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bulong</a:t>
                </a:r>
                <a:r>
                  <a:rPr lang="en-US" sz="2400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ren </a:t>
                </a:r>
                <a:r>
                  <a:rPr lang="en-US" sz="2400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lỡ</a:t>
                </a:r>
                <a:r>
                  <a:rPr lang="en-US" sz="2400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M6, </a:t>
                </a:r>
                <a:r>
                  <a:rPr lang="en-US" sz="2400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2400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dài</a:t>
                </a:r>
                <a:r>
                  <a:rPr lang="en-US" sz="2400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L = 35mm</a:t>
                </a:r>
                <a:endParaRPr lang="vi-VN" sz="2400" i="1" u="sng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Hộp Văn bản 40">
                <a:extLst>
                  <a:ext uri="{FF2B5EF4-FFF2-40B4-BE49-F238E27FC236}">
                    <a16:creationId xmlns:a16="http://schemas.microsoft.com/office/drawing/2014/main" id="{833EEA9A-D998-4581-8F48-ABE63AF8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2" y="1328483"/>
                <a:ext cx="6254556" cy="4528997"/>
              </a:xfrm>
              <a:prstGeom prst="rect">
                <a:avLst/>
              </a:prstGeom>
              <a:blipFill>
                <a:blip r:embed="rId3"/>
                <a:stretch>
                  <a:fillRect l="-1072" b="-215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91B5EC5A-AD58-4EAE-BE28-D3F03E583076}"/>
              </a:ext>
            </a:extLst>
          </p:cNvPr>
          <p:cNvSpPr txBox="1"/>
          <p:nvPr/>
        </p:nvSpPr>
        <p:spPr>
          <a:xfrm>
            <a:off x="7422796" y="4144057"/>
            <a:ext cx="217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Mặt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bích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1</a:t>
            </a:r>
            <a:endParaRPr lang="vi-V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54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718290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C0AA788-4ADE-4231-998D-0E6A5433A808}"/>
              </a:ext>
            </a:extLst>
          </p:cNvPr>
          <p:cNvSpPr txBox="1"/>
          <p:nvPr/>
        </p:nvSpPr>
        <p:spPr>
          <a:xfrm>
            <a:off x="3987613" y="6064749"/>
            <a:ext cx="421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bích</a:t>
            </a:r>
            <a:r>
              <a:rPr lang="en-US" dirty="0"/>
              <a:t> 1</a:t>
            </a:r>
            <a:endParaRPr lang="vi-VN" dirty="0"/>
          </a:p>
        </p:txBody>
      </p:sp>
      <p:pic>
        <p:nvPicPr>
          <p:cNvPr id="17" name="Picture 31">
            <a:extLst>
              <a:ext uri="{FF2B5EF4-FFF2-40B4-BE49-F238E27FC236}">
                <a16:creationId xmlns:a16="http://schemas.microsoft.com/office/drawing/2014/main" id="{6D64337A-3B3E-4E89-A476-0C567236B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" b="2925"/>
          <a:stretch/>
        </p:blipFill>
        <p:spPr bwMode="auto">
          <a:xfrm>
            <a:off x="3164495" y="1331529"/>
            <a:ext cx="5769780" cy="4717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0370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85" y="718290"/>
            <a:ext cx="5513605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74298F6A-CE2D-4559-9DDE-52717F7D78D7}"/>
              </a:ext>
            </a:extLst>
          </p:cNvPr>
          <p:cNvSpPr txBox="1"/>
          <p:nvPr/>
        </p:nvSpPr>
        <p:spPr>
          <a:xfrm>
            <a:off x="1557020" y="4714613"/>
            <a:ext cx="29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B050"/>
                </a:solidFill>
              </a:rPr>
              <a:t>Mặt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cắt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tại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vị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trí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mặt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bích</a:t>
            </a:r>
            <a:endParaRPr lang="vi-VN" i="1" dirty="0">
              <a:solidFill>
                <a:srgbClr val="00B050"/>
              </a:solidFill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6DD1CFC6-3984-4880-9854-DB68D711EDA3}"/>
              </a:ext>
            </a:extLst>
          </p:cNvPr>
          <p:cNvSpPr txBox="1"/>
          <p:nvPr/>
        </p:nvSpPr>
        <p:spPr>
          <a:xfrm>
            <a:off x="6618914" y="5834551"/>
            <a:ext cx="40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B050"/>
                </a:solidFill>
              </a:rPr>
              <a:t>Bản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vẽ</a:t>
            </a:r>
            <a:r>
              <a:rPr lang="en-US" i="1" dirty="0">
                <a:solidFill>
                  <a:srgbClr val="00B050"/>
                </a:solidFill>
              </a:rPr>
              <a:t> chi </a:t>
            </a:r>
            <a:r>
              <a:rPr lang="en-US" i="1" dirty="0" err="1">
                <a:solidFill>
                  <a:srgbClr val="00B050"/>
                </a:solidFill>
              </a:rPr>
              <a:t>tiết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mặt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bích</a:t>
            </a:r>
            <a:r>
              <a:rPr lang="en-US" i="1" dirty="0">
                <a:solidFill>
                  <a:srgbClr val="00B050"/>
                </a:solidFill>
              </a:rPr>
              <a:t> 2</a:t>
            </a:r>
            <a:endParaRPr lang="vi-VN" i="1" dirty="0">
              <a:solidFill>
                <a:srgbClr val="00B050"/>
              </a:solidFill>
            </a:endParaRPr>
          </a:p>
        </p:txBody>
      </p:sp>
      <p:pic>
        <p:nvPicPr>
          <p:cNvPr id="19" name="Picture 22">
            <a:extLst>
              <a:ext uri="{FF2B5EF4-FFF2-40B4-BE49-F238E27FC236}">
                <a16:creationId xmlns:a16="http://schemas.microsoft.com/office/drawing/2014/main" id="{DC888F1F-9860-4721-881B-A4D0E835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1" t="40422" r="17222" b="39875"/>
          <a:stretch/>
        </p:blipFill>
        <p:spPr bwMode="auto">
          <a:xfrm>
            <a:off x="2001120" y="1835640"/>
            <a:ext cx="2168207" cy="2535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56">
            <a:extLst>
              <a:ext uri="{FF2B5EF4-FFF2-40B4-BE49-F238E27FC236}">
                <a16:creationId xmlns:a16="http://schemas.microsoft.com/office/drawing/2014/main" id="{94B62596-F177-4049-898F-F2019FF9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19" y="951463"/>
            <a:ext cx="5414121" cy="48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0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6275" y="975711"/>
            <a:ext cx="3952875" cy="40011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4E78ACE-C9FC-42E2-93A1-21DB5A467CE4}"/>
              </a:ext>
            </a:extLst>
          </p:cNvPr>
          <p:cNvSpPr txBox="1"/>
          <p:nvPr/>
        </p:nvSpPr>
        <p:spPr>
          <a:xfrm>
            <a:off x="4037993" y="5955044"/>
            <a:ext cx="411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863D"/>
                </a:solidFill>
              </a:rPr>
              <a:t>Mô</a:t>
            </a:r>
            <a:r>
              <a:rPr lang="en-US" i="1" dirty="0">
                <a:solidFill>
                  <a:srgbClr val="00863D"/>
                </a:solidFill>
              </a:rPr>
              <a:t> </a:t>
            </a:r>
            <a:r>
              <a:rPr lang="en-US" i="1" dirty="0" err="1">
                <a:solidFill>
                  <a:srgbClr val="00863D"/>
                </a:solidFill>
              </a:rPr>
              <a:t>hình</a:t>
            </a:r>
            <a:r>
              <a:rPr lang="en-US" i="1" dirty="0">
                <a:solidFill>
                  <a:srgbClr val="00863D"/>
                </a:solidFill>
              </a:rPr>
              <a:t> </a:t>
            </a:r>
            <a:r>
              <a:rPr lang="en-US" i="1" dirty="0" err="1">
                <a:solidFill>
                  <a:srgbClr val="00863D"/>
                </a:solidFill>
              </a:rPr>
              <a:t>trục</a:t>
            </a:r>
            <a:r>
              <a:rPr lang="en-US" i="1" dirty="0">
                <a:solidFill>
                  <a:srgbClr val="00863D"/>
                </a:solidFill>
              </a:rPr>
              <a:t> </a:t>
            </a:r>
            <a:r>
              <a:rPr lang="en-US" i="1" dirty="0" err="1">
                <a:solidFill>
                  <a:srgbClr val="00863D"/>
                </a:solidFill>
              </a:rPr>
              <a:t>nối</a:t>
            </a:r>
            <a:endParaRPr lang="vi-VN" i="1" dirty="0">
              <a:solidFill>
                <a:srgbClr val="00863D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D00AE69-04FD-4532-8BF2-0AA6AFE8D062}"/>
              </a:ext>
            </a:extLst>
          </p:cNvPr>
          <p:cNvSpPr txBox="1"/>
          <p:nvPr/>
        </p:nvSpPr>
        <p:spPr>
          <a:xfrm>
            <a:off x="247649" y="1533525"/>
            <a:ext cx="534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Công</a:t>
            </a:r>
            <a:r>
              <a:rPr lang="en-US" sz="2000" b="1" u="sng" dirty="0"/>
              <a:t> </a:t>
            </a:r>
            <a:r>
              <a:rPr lang="en-US" sz="2000" b="1" u="sng" dirty="0" err="1"/>
              <a:t>dụng</a:t>
            </a:r>
            <a:r>
              <a:rPr lang="en-US" sz="2000" b="1" u="sng" dirty="0"/>
              <a:t>: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cứng</a:t>
            </a:r>
            <a:r>
              <a:rPr lang="en-US" sz="2000" dirty="0"/>
              <a:t> 2 </a:t>
            </a:r>
            <a:r>
              <a:rPr lang="en-US" sz="2000" dirty="0" err="1"/>
              <a:t>mặt</a:t>
            </a:r>
            <a:r>
              <a:rPr lang="en-US" sz="2000" dirty="0"/>
              <a:t> </a:t>
            </a:r>
            <a:r>
              <a:rPr lang="en-US" sz="2000" dirty="0" err="1"/>
              <a:t>bích</a:t>
            </a:r>
            <a:r>
              <a:rPr lang="en-US" sz="2000" dirty="0"/>
              <a:t> 2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mặt</a:t>
            </a:r>
            <a:r>
              <a:rPr lang="en-US" sz="2000" dirty="0"/>
              <a:t> </a:t>
            </a:r>
            <a:r>
              <a:rPr lang="en-US" sz="2000" dirty="0" err="1"/>
              <a:t>bích</a:t>
            </a:r>
            <a:r>
              <a:rPr lang="en-US" sz="2000" dirty="0"/>
              <a:t> 3 </a:t>
            </a:r>
            <a:endParaRPr lang="vi-VN" sz="2000" dirty="0"/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C2CFC763-4D8B-4E3A-8F3A-3C1C9D9D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39" y="2140858"/>
            <a:ext cx="3506363" cy="30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85" y="718290"/>
            <a:ext cx="5513605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38D8343E-C692-41D2-A366-C735C4BEBE67}"/>
                  </a:ext>
                </a:extLst>
              </p:cNvPr>
              <p:cNvSpPr txBox="1"/>
              <p:nvPr/>
            </p:nvSpPr>
            <p:spPr>
              <a:xfrm>
                <a:off x="305257" y="1365818"/>
                <a:ext cx="6540160" cy="4204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00"/>
                  </a:lnSpc>
                  <a:spcAft>
                    <a:spcPts val="600"/>
                  </a:spcAft>
                </a:pP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Tính </a:t>
                </a:r>
                <a:r>
                  <a:rPr lang="en-US" sz="2200" b="1" dirty="0" err="1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chọn</a:t>
                </a: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2200" b="1" dirty="0" err="1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bulong</a:t>
                </a: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endParaRPr lang="vi-VN" sz="22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ts val="3200"/>
                  </a:lnSpc>
                  <a:spcAft>
                    <a:spcPts val="600"/>
                  </a:spcAft>
                </a:pPr>
                <a:r>
                  <a:rPr lang="en-US" sz="1800" i="1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2;5 x 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Mgh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2,5 x 10 = 25 Nm = 25000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Nmm</a:t>
                </a:r>
                <a:endParaRPr lang="vi-VN" sz="18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ts val="3200"/>
                  </a:lnSpc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Nhận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xét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Bulong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1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chịu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lực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lớn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nhất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endParaRPr lang="vi-VN" sz="18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ts val="32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vi-VN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19mm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spcAft>
                    <a:spcPts val="600"/>
                  </a:spcAft>
                </a:pP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17 mm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Đường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kính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thân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ren </a:t>
                </a:r>
                <a:endParaRPr lang="vi-VN" sz="18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ts val="3200"/>
                  </a:lnSpc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sym typeface="Symbol" panose="05050102010706020507" pitchFamily="18" charset="2"/>
                  </a:rPr>
                  <a:t>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4. </m:t>
                            </m:r>
                            <m:sSub>
                              <m:sSub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sym typeface="Symbol" panose="05050102010706020507" pitchFamily="18" charset="2"/>
                              </a:rPr>
                              <m:t>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]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4. 505,86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sym typeface="Symbol" panose="05050102010706020507" pitchFamily="18" charset="2"/>
                              </a:rPr>
                              <m:t>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108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2,44 mm</a:t>
                </a:r>
                <a:endParaRPr lang="vi-VN" sz="18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ts val="3200"/>
                  </a:lnSpc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Theo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lỗ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sẵn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trên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vô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lăng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ó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kính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d= 8m (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thỏa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điều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endParaRPr lang="vi-VN" sz="18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>
                  <a:lnSpc>
                    <a:spcPts val="3200"/>
                  </a:lnSpc>
                </a:pPr>
                <a:r>
                  <a:rPr lang="en-US" sz="2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sym typeface="Wingdings 3" panose="05040102010807070707" pitchFamily="18" charset="2"/>
                  </a:rPr>
                  <a:t> </a:t>
                </a:r>
                <a:r>
                  <a:rPr lang="en-US" sz="2400" b="1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sz="2400" b="1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b="1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bulong</a:t>
                </a:r>
                <a:r>
                  <a:rPr lang="en-US" sz="2400" b="1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ren </a:t>
                </a:r>
                <a:r>
                  <a:rPr lang="en-US" sz="2400" b="1" i="1" u="sng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lửng</a:t>
                </a:r>
                <a:r>
                  <a:rPr lang="en-US" sz="2400" b="1" i="1" u="sng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M8, L= 35 mm</a:t>
                </a:r>
                <a:endParaRPr lang="vi-VN" sz="2400" b="1" i="1" u="sng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38D8343E-C692-41D2-A366-C735C4BEB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7" y="1365818"/>
                <a:ext cx="6540160" cy="4204228"/>
              </a:xfrm>
              <a:prstGeom prst="rect">
                <a:avLst/>
              </a:prstGeom>
              <a:blipFill>
                <a:blip r:embed="rId2"/>
                <a:stretch>
                  <a:fillRect l="-1212" t="-145" b="-260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C7355F84-6A2E-4CEC-BDA6-7AFDC52EC3A1}"/>
              </a:ext>
            </a:extLst>
          </p:cNvPr>
          <p:cNvSpPr txBox="1"/>
          <p:nvPr/>
        </p:nvSpPr>
        <p:spPr>
          <a:xfrm>
            <a:off x="7197754" y="4345496"/>
            <a:ext cx="367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bích</a:t>
            </a:r>
            <a:r>
              <a:rPr lang="en-US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</a:t>
            </a:r>
            <a:r>
              <a:rPr lang="en-US" sz="18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1800" i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vi-VN" dirty="0">
              <a:solidFill>
                <a:srgbClr val="00B050"/>
              </a:solidFill>
            </a:endParaRPr>
          </a:p>
        </p:txBody>
      </p:sp>
      <p:pic>
        <p:nvPicPr>
          <p:cNvPr id="17" name="Picture 33">
            <a:extLst>
              <a:ext uri="{FF2B5EF4-FFF2-40B4-BE49-F238E27FC236}">
                <a16:creationId xmlns:a16="http://schemas.microsoft.com/office/drawing/2014/main" id="{8431645B-F707-44EC-8558-9AA7084D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54" y="860261"/>
            <a:ext cx="3783435" cy="326175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076BED29-0150-42F3-A8B8-98E5D865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853" y="2818909"/>
            <a:ext cx="2863050" cy="711664"/>
          </a:xfrm>
          <a:prstGeom prst="rect">
            <a:avLst/>
          </a:prstGeom>
        </p:spPr>
      </p:pic>
      <p:sp>
        <p:nvSpPr>
          <p:cNvPr id="8" name="Ngoặc móc Phải 7">
            <a:extLst>
              <a:ext uri="{FF2B5EF4-FFF2-40B4-BE49-F238E27FC236}">
                <a16:creationId xmlns:a16="http://schemas.microsoft.com/office/drawing/2014/main" id="{8ED6519D-AD14-475F-BE66-BDFECF76BF19}"/>
              </a:ext>
            </a:extLst>
          </p:cNvPr>
          <p:cNvSpPr/>
          <p:nvPr/>
        </p:nvSpPr>
        <p:spPr>
          <a:xfrm>
            <a:off x="2039930" y="2813750"/>
            <a:ext cx="280071" cy="866776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5062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85" y="718290"/>
            <a:ext cx="5513605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8D8343E-C692-41D2-A366-C735C4BEBE67}"/>
              </a:ext>
            </a:extLst>
          </p:cNvPr>
          <p:cNvSpPr txBox="1"/>
          <p:nvPr/>
        </p:nvSpPr>
        <p:spPr>
          <a:xfrm>
            <a:off x="305257" y="1365818"/>
            <a:ext cx="6540160" cy="47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endParaRPr lang="vi-VN" sz="2400" b="1" i="1" u="sng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21" name="Picture 55">
            <a:extLst>
              <a:ext uri="{FF2B5EF4-FFF2-40B4-BE49-F238E27FC236}">
                <a16:creationId xmlns:a16="http://schemas.microsoft.com/office/drawing/2014/main" id="{52E1D48F-031B-47BC-846F-2B6647A35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80" y="970594"/>
            <a:ext cx="5513605" cy="4916811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9CD3885-8016-45B3-9D99-FBE03F1DE686}"/>
              </a:ext>
            </a:extLst>
          </p:cNvPr>
          <p:cNvSpPr txBox="1"/>
          <p:nvPr/>
        </p:nvSpPr>
        <p:spPr>
          <a:xfrm>
            <a:off x="4994694" y="6047117"/>
            <a:ext cx="34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B050"/>
                </a:solidFill>
              </a:rPr>
              <a:t>Bản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vẽ</a:t>
            </a:r>
            <a:r>
              <a:rPr lang="en-US" i="1" dirty="0">
                <a:solidFill>
                  <a:srgbClr val="00B050"/>
                </a:solidFill>
              </a:rPr>
              <a:t> chi </a:t>
            </a:r>
            <a:r>
              <a:rPr lang="en-US" i="1" dirty="0" err="1">
                <a:solidFill>
                  <a:srgbClr val="00B050"/>
                </a:solidFill>
              </a:rPr>
              <a:t>tiết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mặt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bích</a:t>
            </a:r>
            <a:r>
              <a:rPr lang="en-US" i="1" dirty="0">
                <a:solidFill>
                  <a:srgbClr val="00B050"/>
                </a:solidFill>
              </a:rPr>
              <a:t> 3</a:t>
            </a:r>
            <a:endParaRPr lang="vi-VN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1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660" y="780412"/>
            <a:ext cx="4691670" cy="61323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Các chi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8800935E-CDC7-428B-8CD0-9C6758F4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20" y="4123485"/>
            <a:ext cx="3352732" cy="1882151"/>
          </a:xfrm>
          <a:prstGeom prst="rect">
            <a:avLst/>
          </a:prstGeom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93167564-A9FE-432C-8DBC-1DCBAABD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71" y="835442"/>
            <a:ext cx="3026871" cy="2398089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BB508C9-347B-400E-8C32-51B8D9DA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994" y="1409629"/>
            <a:ext cx="2090785" cy="2342617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4D94BBD8-09DE-49CB-9434-C529EEE90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235" y="3932549"/>
            <a:ext cx="2641142" cy="2205561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56EAA20-E011-4ED6-86AD-77784F2B7483}"/>
              </a:ext>
            </a:extLst>
          </p:cNvPr>
          <p:cNvSpPr txBox="1"/>
          <p:nvPr/>
        </p:nvSpPr>
        <p:spPr>
          <a:xfrm>
            <a:off x="1912815" y="3758690"/>
            <a:ext cx="264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lăng</a:t>
            </a:r>
            <a:endParaRPr lang="vi-VN" dirty="0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0D31BCAB-A631-4449-9CAB-9A81C296166D}"/>
              </a:ext>
            </a:extLst>
          </p:cNvPr>
          <p:cNvSpPr txBox="1"/>
          <p:nvPr/>
        </p:nvSpPr>
        <p:spPr>
          <a:xfrm>
            <a:off x="6376235" y="3184385"/>
            <a:ext cx="264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Ổ bi </a:t>
            </a:r>
            <a:r>
              <a:rPr lang="en-US" dirty="0" err="1"/>
              <a:t>đỡ</a:t>
            </a:r>
            <a:endParaRPr lang="vi-VN" dirty="0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983680C3-7FC1-4151-B7FB-8D416167D7D0}"/>
              </a:ext>
            </a:extLst>
          </p:cNvPr>
          <p:cNvSpPr txBox="1"/>
          <p:nvPr/>
        </p:nvSpPr>
        <p:spPr>
          <a:xfrm>
            <a:off x="1912815" y="6005636"/>
            <a:ext cx="264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Bệ</a:t>
            </a:r>
            <a:r>
              <a:rPr lang="en-US" dirty="0"/>
              <a:t> </a:t>
            </a:r>
            <a:r>
              <a:rPr lang="en-US" dirty="0" err="1"/>
              <a:t>đỡ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C92B9FF5-CA43-487B-9751-D1E335E46227}"/>
              </a:ext>
            </a:extLst>
          </p:cNvPr>
          <p:cNvSpPr txBox="1"/>
          <p:nvPr/>
        </p:nvSpPr>
        <p:spPr>
          <a:xfrm>
            <a:off x="6376235" y="6113386"/>
            <a:ext cx="264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541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619" y="469784"/>
            <a:ext cx="7659149" cy="1005362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5.5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strain gauge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02210DB-84C4-4BAA-9D92-EA7B356FCC2C}"/>
              </a:ext>
            </a:extLst>
          </p:cNvPr>
          <p:cNvSpPr txBox="1"/>
          <p:nvPr/>
        </p:nvSpPr>
        <p:spPr>
          <a:xfrm>
            <a:off x="503339" y="1644243"/>
            <a:ext cx="3191749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n-US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485369A7-6C1B-416F-BEFE-853FE6F02A50}"/>
              </a:ext>
            </a:extLst>
          </p:cNvPr>
          <p:cNvSpPr txBox="1"/>
          <p:nvPr/>
        </p:nvSpPr>
        <p:spPr>
          <a:xfrm>
            <a:off x="4232250" y="1644242"/>
            <a:ext cx="2575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ọi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vi-VN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FDA6244A-EA70-442B-BF3B-0675737E007C}"/>
              </a:ext>
            </a:extLst>
          </p:cNvPr>
          <p:cNvSpPr txBox="1"/>
          <p:nvPr/>
        </p:nvSpPr>
        <p:spPr>
          <a:xfrm>
            <a:off x="7357147" y="1644242"/>
            <a:ext cx="4479718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  <a:buFont typeface="Wingdings" panose="05000000000000000000" pitchFamily="2" charset="2"/>
              <a:buChar char=""/>
            </a:pPr>
            <a:r>
              <a:rPr lang="en-US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strain gauge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strain gauge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cặp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4 những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02632188-3271-43B1-B9CF-CDC4FFEE786D}"/>
              </a:ext>
            </a:extLst>
          </p:cNvPr>
          <p:cNvCxnSpPr>
            <a:cxnSpLocks/>
          </p:cNvCxnSpPr>
          <p:nvPr/>
        </p:nvCxnSpPr>
        <p:spPr>
          <a:xfrm>
            <a:off x="3961570" y="1761687"/>
            <a:ext cx="0" cy="2567031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Đường nối Thẳng 31">
            <a:extLst>
              <a:ext uri="{FF2B5EF4-FFF2-40B4-BE49-F238E27FC236}">
                <a16:creationId xmlns:a16="http://schemas.microsoft.com/office/drawing/2014/main" id="{5AE93600-A4BB-4F63-856C-76037853FCFE}"/>
              </a:ext>
            </a:extLst>
          </p:cNvPr>
          <p:cNvCxnSpPr>
            <a:cxnSpLocks/>
          </p:cNvCxnSpPr>
          <p:nvPr/>
        </p:nvCxnSpPr>
        <p:spPr>
          <a:xfrm>
            <a:off x="6836763" y="1761687"/>
            <a:ext cx="0" cy="2567031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28">
            <a:extLst>
              <a:ext uri="{FF2B5EF4-FFF2-40B4-BE49-F238E27FC236}">
                <a16:creationId xmlns:a16="http://schemas.microsoft.com/office/drawing/2014/main" id="{B19B8FC8-71E7-4C68-900F-71A83130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5" y="1774284"/>
            <a:ext cx="1833837" cy="3732731"/>
          </a:xfrm>
          <a:prstGeom prst="rect">
            <a:avLst/>
          </a:prstGeom>
        </p:spPr>
      </p:pic>
      <p:pic>
        <p:nvPicPr>
          <p:cNvPr id="43" name="Picture 32">
            <a:extLst>
              <a:ext uri="{FF2B5EF4-FFF2-40B4-BE49-F238E27FC236}">
                <a16:creationId xmlns:a16="http://schemas.microsoft.com/office/drawing/2014/main" id="{41482003-7C07-486A-95E9-EE1D3CC38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8216"/>
          <a:stretch/>
        </p:blipFill>
        <p:spPr bwMode="auto">
          <a:xfrm>
            <a:off x="2940346" y="2705958"/>
            <a:ext cx="4488534" cy="1754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Mũi tên: Phải 33">
            <a:extLst>
              <a:ext uri="{FF2B5EF4-FFF2-40B4-BE49-F238E27FC236}">
                <a16:creationId xmlns:a16="http://schemas.microsoft.com/office/drawing/2014/main" id="{F562E6D6-BC0D-4316-A825-9D9D8182EBA3}"/>
              </a:ext>
            </a:extLst>
          </p:cNvPr>
          <p:cNvSpPr/>
          <p:nvPr/>
        </p:nvSpPr>
        <p:spPr>
          <a:xfrm>
            <a:off x="3205884" y="5521864"/>
            <a:ext cx="955055" cy="375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46ECB702-A734-4C7C-B428-14FC8D6DD3C9}"/>
              </a:ext>
            </a:extLst>
          </p:cNvPr>
          <p:cNvSpPr txBox="1"/>
          <p:nvPr/>
        </p:nvSpPr>
        <p:spPr>
          <a:xfrm>
            <a:off x="4488110" y="5390433"/>
            <a:ext cx="5539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strain gauge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cặp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giảm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bớt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 3" panose="05040102010807070707" pitchFamily="18" charset="2"/>
              </a:rPr>
              <a:t>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0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endParaRPr lang="vi-VN" sz="2000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8" name="Picture 35">
            <a:extLst>
              <a:ext uri="{FF2B5EF4-FFF2-40B4-BE49-F238E27FC236}">
                <a16:creationId xmlns:a16="http://schemas.microsoft.com/office/drawing/2014/main" id="{5066B542-ABDD-4A46-9EF1-CB62DECC2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87" y="3342058"/>
            <a:ext cx="4560457" cy="6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2F10724-BC24-4A0B-83A5-CF60C564CCA5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E0DD4B-3610-4F92-9FE7-3CC6A0E2BF3B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Date Placeholder 9">
            <a:extLst>
              <a:ext uri="{FF2B5EF4-FFF2-40B4-BE49-F238E27FC236}">
                <a16:creationId xmlns:a16="http://schemas.microsoft.com/office/drawing/2014/main" id="{9B7CE170-32B5-4905-B595-40FD2404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86FD58-36B3-45C2-B50E-4A3AD0545C4E}"/>
              </a:ext>
            </a:extLst>
          </p:cNvPr>
          <p:cNvSpPr txBox="1">
            <a:spLocks/>
          </p:cNvSpPr>
          <p:nvPr/>
        </p:nvSpPr>
        <p:spPr>
          <a:xfrm>
            <a:off x="594705" y="843280"/>
            <a:ext cx="10306975" cy="5627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4" descr="Hệ Thống Lái Xe Ô Tô: Cấu Tạo, Phân Loại, Nguyên Lý 2022">
            <a:extLst>
              <a:ext uri="{FF2B5EF4-FFF2-40B4-BE49-F238E27FC236}">
                <a16:creationId xmlns:a16="http://schemas.microsoft.com/office/drawing/2014/main" id="{A4525FAF-8159-4455-BA41-88D2C37F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6226" y="954734"/>
            <a:ext cx="4079678" cy="3628711"/>
          </a:xfrm>
          <a:prstGeom prst="rect">
            <a:avLst/>
          </a:prstGeom>
          <a:noFill/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EE535851-982A-4278-8F82-634A812AE3E3}"/>
              </a:ext>
            </a:extLst>
          </p:cNvPr>
          <p:cNvSpPr txBox="1"/>
          <p:nvPr/>
        </p:nvSpPr>
        <p:spPr>
          <a:xfrm>
            <a:off x="687897" y="4694899"/>
            <a:ext cx="11006355" cy="197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Hệ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thống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trợ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lực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lái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điện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(hay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còn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gọi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là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Trợ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lực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lái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dẫn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động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bằng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động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cơ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(Motor-Driven Power Steering – MDPS)</a:t>
            </a:r>
            <a:r>
              <a:rPr lang="vi-VN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có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nhiệm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vụ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tạo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ra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lực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bổ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trợ</a:t>
            </a:r>
            <a:r>
              <a:rPr lang="vi-VN" sz="20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tác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dụng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lên cơ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cấu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dẫn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động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lái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,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để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duy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trì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hoặc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thay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đổi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hướng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chuyển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động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000" b="0" i="0" dirty="0" err="1">
                <a:solidFill>
                  <a:srgbClr val="000000"/>
                </a:solidFill>
                <a:effectLst/>
                <a:latin typeface="TimesNewRomanPSMT"/>
              </a:rPr>
              <a:t>của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NewRomanPSMT"/>
              </a:rPr>
              <a:t> xe.</a:t>
            </a:r>
            <a:br>
              <a:rPr lang="vi-VN" sz="2000" dirty="0"/>
            </a:b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886763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619" y="469784"/>
            <a:ext cx="7701095" cy="1005362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5.5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strain gauge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0">
            <a:extLst>
              <a:ext uri="{FF2B5EF4-FFF2-40B4-BE49-F238E27FC236}">
                <a16:creationId xmlns:a16="http://schemas.microsoft.com/office/drawing/2014/main" id="{5D92E6F8-D91D-475D-8360-DA85A9668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8" t="34869" r="40024" b="27888"/>
          <a:stretch/>
        </p:blipFill>
        <p:spPr bwMode="auto">
          <a:xfrm>
            <a:off x="3707933" y="1781839"/>
            <a:ext cx="3355596" cy="2941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8F15F7A-7ABA-4C40-94AE-FE2B59164FE5}"/>
              </a:ext>
            </a:extLst>
          </p:cNvPr>
          <p:cNvSpPr txBox="1"/>
          <p:nvPr/>
        </p:nvSpPr>
        <p:spPr>
          <a:xfrm>
            <a:off x="7063530" y="1736459"/>
            <a:ext cx="1635853" cy="155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9D08918-E5C6-4027-AF34-F007E2A95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62" y="208471"/>
            <a:ext cx="6140743" cy="43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  <a:sym typeface="Wingdings 3" panose="050401020108070707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>
                <a:extLst>
                  <a:ext uri="{FF2B5EF4-FFF2-40B4-BE49-F238E27FC236}">
                    <a16:creationId xmlns:a16="http://schemas.microsoft.com/office/drawing/2014/main" id="{68127CB8-2507-45F6-8B30-D1B058C11606}"/>
                  </a:ext>
                </a:extLst>
              </p:cNvPr>
              <p:cNvSpPr txBox="1"/>
              <p:nvPr/>
            </p:nvSpPr>
            <p:spPr>
              <a:xfrm>
                <a:off x="7499757" y="1736459"/>
                <a:ext cx="4054681" cy="3574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nguồn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(V)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lần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lượt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điện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trở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4 strain gauge (Ω)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ε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sym typeface="Wingdings 3" panose="05040102010807070707" pitchFamily="18" charset="2"/>
                          </a:rPr>
                          <m:t>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L</m:t>
                        </m:r>
                      </m:num>
                      <m:den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hệ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số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biến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dạng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dài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strain gauge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 = 2,1</a:t>
                </a:r>
                <a:endParaRPr lang="vi-V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Hộp Văn bản 24">
                <a:extLst>
                  <a:ext uri="{FF2B5EF4-FFF2-40B4-BE49-F238E27FC236}">
                    <a16:creationId xmlns:a16="http://schemas.microsoft.com/office/drawing/2014/main" id="{68127CB8-2507-45F6-8B30-D1B058C11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57" y="1736459"/>
                <a:ext cx="4054681" cy="3574889"/>
              </a:xfrm>
              <a:prstGeom prst="rect">
                <a:avLst/>
              </a:prstGeom>
              <a:blipFill>
                <a:blip r:embed="rId3"/>
                <a:stretch>
                  <a:fillRect l="-1203" b="-187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ưu Đồ: Thay đổi Tiến Trình 12">
                <a:extLst>
                  <a:ext uri="{FF2B5EF4-FFF2-40B4-BE49-F238E27FC236}">
                    <a16:creationId xmlns:a16="http://schemas.microsoft.com/office/drawing/2014/main" id="{D6AD4B1C-48BF-4BAA-B075-07872C4F9C59}"/>
                  </a:ext>
                </a:extLst>
              </p:cNvPr>
              <p:cNvSpPr/>
              <p:nvPr/>
            </p:nvSpPr>
            <p:spPr>
              <a:xfrm>
                <a:off x="637562" y="3955410"/>
                <a:ext cx="2324411" cy="675489"/>
              </a:xfrm>
              <a:prstGeom prst="flowChartAlternateProcess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k.</a:t>
                </a:r>
                <a:r>
                  <a:rPr lang="en-US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ε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13" name="Lưu Đồ: Thay đổi Tiến Trình 12">
                <a:extLst>
                  <a:ext uri="{FF2B5EF4-FFF2-40B4-BE49-F238E27FC236}">
                    <a16:creationId xmlns:a16="http://schemas.microsoft.com/office/drawing/2014/main" id="{D6AD4B1C-48BF-4BAA-B075-07872C4F9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62" y="3955410"/>
                <a:ext cx="2324411" cy="67548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ưu Đồ: Thay đổi Tiến Trình 25">
            <a:extLst>
              <a:ext uri="{FF2B5EF4-FFF2-40B4-BE49-F238E27FC236}">
                <a16:creationId xmlns:a16="http://schemas.microsoft.com/office/drawing/2014/main" id="{2E199288-8586-419E-BAB9-82CA9006F22E}"/>
              </a:ext>
            </a:extLst>
          </p:cNvPr>
          <p:cNvSpPr/>
          <p:nvPr/>
        </p:nvSpPr>
        <p:spPr>
          <a:xfrm>
            <a:off x="570452" y="2158858"/>
            <a:ext cx="2391522" cy="743733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vi-VN" dirty="0"/>
          </a:p>
        </p:txBody>
      </p:sp>
      <p:sp>
        <p:nvSpPr>
          <p:cNvPr id="15" name="Mũi tên: Phải Có Sọc 14">
            <a:extLst>
              <a:ext uri="{FF2B5EF4-FFF2-40B4-BE49-F238E27FC236}">
                <a16:creationId xmlns:a16="http://schemas.microsoft.com/office/drawing/2014/main" id="{884F8675-3DE3-49EA-960E-CD60CC6F4B68}"/>
              </a:ext>
            </a:extLst>
          </p:cNvPr>
          <p:cNvSpPr/>
          <p:nvPr/>
        </p:nvSpPr>
        <p:spPr>
          <a:xfrm rot="5400000">
            <a:off x="1153916" y="3305693"/>
            <a:ext cx="1052819" cy="24661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A1A54528-C7A0-451C-8B04-0DCC0DE24CB4}"/>
              </a:ext>
            </a:extLst>
          </p:cNvPr>
          <p:cNvSpPr txBox="1"/>
          <p:nvPr/>
        </p:nvSpPr>
        <p:spPr>
          <a:xfrm>
            <a:off x="4278385" y="4769056"/>
            <a:ext cx="486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Wheatstone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i="1" dirty="0">
              <a:solidFill>
                <a:schemeClr val="accent6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4E87FEE-8CDB-4190-AF75-32635D07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480" y="5419128"/>
            <a:ext cx="4568508" cy="7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7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59498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619" y="469784"/>
            <a:ext cx="7673007" cy="1005362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5.5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strain gauge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8F15F7A-7ABA-4C40-94AE-FE2B59164FE5}"/>
              </a:ext>
            </a:extLst>
          </p:cNvPr>
          <p:cNvSpPr txBox="1"/>
          <p:nvPr/>
        </p:nvSpPr>
        <p:spPr>
          <a:xfrm>
            <a:off x="7063530" y="1736459"/>
            <a:ext cx="1635853" cy="155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9D08918-E5C6-4027-AF34-F007E2A95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62" y="208471"/>
            <a:ext cx="6140743" cy="43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  <a:sym typeface="Wingdings 3" panose="050401020108070707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ưu Đồ: Thay đổi Tiến Trình 12">
                <a:extLst>
                  <a:ext uri="{FF2B5EF4-FFF2-40B4-BE49-F238E27FC236}">
                    <a16:creationId xmlns:a16="http://schemas.microsoft.com/office/drawing/2014/main" id="{D6AD4B1C-48BF-4BAA-B075-07872C4F9C59}"/>
                  </a:ext>
                </a:extLst>
              </p:cNvPr>
              <p:cNvSpPr/>
              <p:nvPr/>
            </p:nvSpPr>
            <p:spPr>
              <a:xfrm>
                <a:off x="637562" y="3288484"/>
                <a:ext cx="2324411" cy="675489"/>
              </a:xfrm>
              <a:prstGeom prst="flowChartAlternateProcess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k.</a:t>
                </a:r>
                <a:r>
                  <a:rPr lang="en-US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ε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13" name="Lưu Đồ: Thay đổi Tiến Trình 12">
                <a:extLst>
                  <a:ext uri="{FF2B5EF4-FFF2-40B4-BE49-F238E27FC236}">
                    <a16:creationId xmlns:a16="http://schemas.microsoft.com/office/drawing/2014/main" id="{D6AD4B1C-48BF-4BAA-B075-07872C4F9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62" y="3288484"/>
                <a:ext cx="2324411" cy="675489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ưu Đồ: Thay đổi Tiến Trình 25">
            <a:extLst>
              <a:ext uri="{FF2B5EF4-FFF2-40B4-BE49-F238E27FC236}">
                <a16:creationId xmlns:a16="http://schemas.microsoft.com/office/drawing/2014/main" id="{2E199288-8586-419E-BAB9-82CA9006F22E}"/>
              </a:ext>
            </a:extLst>
          </p:cNvPr>
          <p:cNvSpPr/>
          <p:nvPr/>
        </p:nvSpPr>
        <p:spPr>
          <a:xfrm>
            <a:off x="604006" y="1724128"/>
            <a:ext cx="2391522" cy="743733"/>
          </a:xfrm>
          <a:prstGeom prst="flowChartAlternate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vi-VN" dirty="0"/>
          </a:p>
        </p:txBody>
      </p:sp>
      <p:sp>
        <p:nvSpPr>
          <p:cNvPr id="15" name="Mũi tên: Phải Có Sọc 14">
            <a:extLst>
              <a:ext uri="{FF2B5EF4-FFF2-40B4-BE49-F238E27FC236}">
                <a16:creationId xmlns:a16="http://schemas.microsoft.com/office/drawing/2014/main" id="{884F8675-3DE3-49EA-960E-CD60CC6F4B68}"/>
              </a:ext>
            </a:extLst>
          </p:cNvPr>
          <p:cNvSpPr/>
          <p:nvPr/>
        </p:nvSpPr>
        <p:spPr>
          <a:xfrm rot="5400000">
            <a:off x="1388929" y="2754343"/>
            <a:ext cx="821672" cy="246611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0521E96-4C7A-4D80-A396-740BDEA078C6}"/>
              </a:ext>
            </a:extLst>
          </p:cNvPr>
          <p:cNvSpPr txBox="1"/>
          <p:nvPr/>
        </p:nvSpPr>
        <p:spPr>
          <a:xfrm rot="10800000" flipV="1">
            <a:off x="4865615" y="5021718"/>
            <a:ext cx="4337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Sơ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nguyên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đo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strain</a:t>
            </a:r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gauge</a:t>
            </a:r>
            <a:endParaRPr lang="vi-VN" i="1" dirty="0">
              <a:solidFill>
                <a:schemeClr val="accent6"/>
              </a:solidFill>
            </a:endParaRPr>
          </a:p>
        </p:txBody>
      </p:sp>
      <p:pic>
        <p:nvPicPr>
          <p:cNvPr id="21" name="Hình ảnh 20">
            <a:extLst>
              <a:ext uri="{FF2B5EF4-FFF2-40B4-BE49-F238E27FC236}">
                <a16:creationId xmlns:a16="http://schemas.microsoft.com/office/drawing/2014/main" id="{6067AE6A-76B3-4D66-82B7-720315C0C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8" t="35107" r="14885" b="31009"/>
          <a:stretch/>
        </p:blipFill>
        <p:spPr>
          <a:xfrm>
            <a:off x="3936230" y="1932171"/>
            <a:ext cx="7890452" cy="2598372"/>
          </a:xfrm>
          <a:prstGeom prst="rect">
            <a:avLst/>
          </a:prstGeom>
        </p:spPr>
      </p:pic>
      <p:sp>
        <p:nvSpPr>
          <p:cNvPr id="23" name="Mũi tên: Phải Có Sọc 22">
            <a:extLst>
              <a:ext uri="{FF2B5EF4-FFF2-40B4-BE49-F238E27FC236}">
                <a16:creationId xmlns:a16="http://schemas.microsoft.com/office/drawing/2014/main" id="{581F9BFA-E7BA-48CB-99B7-C1312C48786B}"/>
              </a:ext>
            </a:extLst>
          </p:cNvPr>
          <p:cNvSpPr/>
          <p:nvPr/>
        </p:nvSpPr>
        <p:spPr>
          <a:xfrm rot="5400000">
            <a:off x="1389451" y="4250979"/>
            <a:ext cx="820623" cy="246611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highlight>
                <a:srgbClr val="FF00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Lưu Đồ: Thay đổi Tiến Trình 24">
                <a:extLst>
                  <a:ext uri="{FF2B5EF4-FFF2-40B4-BE49-F238E27FC236}">
                    <a16:creationId xmlns:a16="http://schemas.microsoft.com/office/drawing/2014/main" id="{F76F3EFE-82C3-433B-B306-BFBE54BEE9AE}"/>
                  </a:ext>
                </a:extLst>
              </p:cNvPr>
              <p:cNvSpPr/>
              <p:nvPr/>
            </p:nvSpPr>
            <p:spPr>
              <a:xfrm>
                <a:off x="604006" y="4784595"/>
                <a:ext cx="2583811" cy="675489"/>
              </a:xfrm>
              <a:prstGeom prst="flowChartAlternateProces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</m:oMath>
                </a14:m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r>
                  <a:rPr lang="en-US" sz="1800" i="1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5" name="Lưu Đồ: Thay đổi Tiến Trình 24">
                <a:extLst>
                  <a:ext uri="{FF2B5EF4-FFF2-40B4-BE49-F238E27FC236}">
                    <a16:creationId xmlns:a16="http://schemas.microsoft.com/office/drawing/2014/main" id="{F76F3EFE-82C3-433B-B306-BFBE54BEE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6" y="4784595"/>
                <a:ext cx="2583811" cy="67548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123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59498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619" y="469784"/>
            <a:ext cx="7673007" cy="1005362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5.5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strain gauge</a:t>
            </a:r>
            <a:endParaRPr lang="vi-V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8F15F7A-7ABA-4C40-94AE-FE2B59164FE5}"/>
              </a:ext>
            </a:extLst>
          </p:cNvPr>
          <p:cNvSpPr txBox="1"/>
          <p:nvPr/>
        </p:nvSpPr>
        <p:spPr>
          <a:xfrm>
            <a:off x="7063530" y="1736459"/>
            <a:ext cx="1635853" cy="155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9D08918-E5C6-4027-AF34-F007E2A95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62" y="208471"/>
            <a:ext cx="6140743" cy="43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  <a:sym typeface="Wingdings 3" panose="05040102010807070707" pitchFamily="18" charset="2"/>
            </a:endParaRPr>
          </a:p>
        </p:txBody>
      </p:sp>
      <p:pic>
        <p:nvPicPr>
          <p:cNvPr id="22" name="Picture 45">
            <a:extLst>
              <a:ext uri="{FF2B5EF4-FFF2-40B4-BE49-F238E27FC236}">
                <a16:creationId xmlns:a16="http://schemas.microsoft.com/office/drawing/2014/main" id="{182E52EC-1C0C-4224-B522-F23E0CB8E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18" y="1494235"/>
            <a:ext cx="7673008" cy="4196699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0521E96-4C7A-4D80-A396-740BDEA078C6}"/>
              </a:ext>
            </a:extLst>
          </p:cNvPr>
          <p:cNvSpPr txBox="1"/>
          <p:nvPr/>
        </p:nvSpPr>
        <p:spPr>
          <a:xfrm rot="10800000" flipV="1">
            <a:off x="4572000" y="5710023"/>
            <a:ext cx="5455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strain gauge (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minh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họa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vi-VN" i="1" dirty="0">
              <a:solidFill>
                <a:schemeClr val="accent6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CA31F36-9FCB-492E-94E8-9DE6F620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2" y="1627355"/>
            <a:ext cx="2612859" cy="37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9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7631-3853-64AD-5833-4E0D89A3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Candara" panose="020E0502030303020204" pitchFamily="34" charset="0"/>
              </a:rPr>
              <a:t>6. </a:t>
            </a:r>
            <a:r>
              <a:rPr lang="en-US" sz="4800" b="1" dirty="0" err="1">
                <a:latin typeface="Candara" panose="020E0502030303020204" pitchFamily="34" charset="0"/>
              </a:rPr>
              <a:t>Kết</a:t>
            </a:r>
            <a:r>
              <a:rPr lang="en-US" sz="4800" b="1" dirty="0">
                <a:latin typeface="Candara" panose="020E0502030303020204" pitchFamily="34" charset="0"/>
              </a:rPr>
              <a:t> </a:t>
            </a:r>
            <a:r>
              <a:rPr lang="en-US" sz="4800" b="1" dirty="0" err="1">
                <a:latin typeface="Candara" panose="020E0502030303020204" pitchFamily="34" charset="0"/>
              </a:rPr>
              <a:t>luận</a:t>
            </a:r>
            <a:endParaRPr lang="en-US" sz="4800" b="1" dirty="0">
              <a:latin typeface="Candara" panose="020E0502030303020204" pitchFamily="34" charset="0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64" y="723664"/>
            <a:ext cx="10185546" cy="551463"/>
          </a:xfrm>
        </p:spPr>
        <p:txBody>
          <a:bodyPr>
            <a:normAutofit/>
          </a:bodyPr>
          <a:lstStyle/>
          <a:p>
            <a:pPr marL="342900" lvl="1" indent="-34290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36">
            <a:extLst>
              <a:ext uri="{FF2B5EF4-FFF2-40B4-BE49-F238E27FC236}">
                <a16:creationId xmlns:a16="http://schemas.microsoft.com/office/drawing/2014/main" id="{C0E029AA-8095-4B87-84CF-274E48E8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54" y="1112739"/>
            <a:ext cx="6565949" cy="4632521"/>
          </a:xfrm>
          <a:prstGeom prst="rect">
            <a:avLst/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46A44E3D-3BBD-4D1E-9904-F963BE1CF4B4}"/>
              </a:ext>
            </a:extLst>
          </p:cNvPr>
          <p:cNvSpPr txBox="1"/>
          <p:nvPr/>
        </p:nvSpPr>
        <p:spPr>
          <a:xfrm>
            <a:off x="2854354" y="579608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spcAft>
                <a:spcPts val="1000"/>
              </a:spcAft>
            </a:pP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3D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cụm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GO KART</a:t>
            </a:r>
            <a:r>
              <a:rPr lang="en-US" sz="180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1800" i="1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34">
            <a:extLst>
              <a:ext uri="{FF2B5EF4-FFF2-40B4-BE49-F238E27FC236}">
                <a16:creationId xmlns:a16="http://schemas.microsoft.com/office/drawing/2014/main" id="{156E7492-73B6-40D3-BF6A-C4C3DA976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2" y="1572676"/>
            <a:ext cx="4601743" cy="38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0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882" y="877249"/>
            <a:ext cx="10103328" cy="595618"/>
          </a:xfrm>
        </p:spPr>
        <p:txBody>
          <a:bodyPr>
            <a:normAutofit/>
          </a:bodyPr>
          <a:lstStyle/>
          <a:p>
            <a:pPr marL="228600" lvl="1" indent="-228600" defTabSz="1022350">
              <a:spcBef>
                <a:spcPct val="0"/>
              </a:spcBef>
              <a:buChar char="•"/>
            </a:pP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torque_sensor_assembly_withsteeringwheel (1)">
            <a:hlinkClick r:id="" action="ppaction://media"/>
            <a:extLst>
              <a:ext uri="{FF2B5EF4-FFF2-40B4-BE49-F238E27FC236}">
                <a16:creationId xmlns:a16="http://schemas.microsoft.com/office/drawing/2014/main" id="{B894339D-3475-445D-9574-2398435A4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991" y="805246"/>
            <a:ext cx="10915649" cy="52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94" y="598464"/>
            <a:ext cx="10282316" cy="874403"/>
          </a:xfrm>
        </p:spPr>
        <p:txBody>
          <a:bodyPr>
            <a:normAutofit/>
          </a:bodyPr>
          <a:lstStyle/>
          <a:p>
            <a:pPr marL="228600" lvl="1" indent="-228600" defTabSz="1022350">
              <a:spcBef>
                <a:spcPct val="0"/>
              </a:spcBef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46A44E3D-3BBD-4D1E-9904-F963BE1CF4B4}"/>
              </a:ext>
            </a:extLst>
          </p:cNvPr>
          <p:cNvSpPr txBox="1"/>
          <p:nvPr/>
        </p:nvSpPr>
        <p:spPr>
          <a:xfrm>
            <a:off x="2854354" y="579608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spcAft>
                <a:spcPts val="1000"/>
              </a:spcAft>
            </a:pP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3D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lái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Go Kart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i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momen </a:t>
            </a:r>
            <a:r>
              <a:rPr lang="en-US" sz="1800" i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endParaRPr lang="vi-VN" sz="1800" i="1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Chỗ dành sẵn cho Hình ảnh 97">
            <a:extLst>
              <a:ext uri="{FF2B5EF4-FFF2-40B4-BE49-F238E27FC236}">
                <a16:creationId xmlns:a16="http://schemas.microsoft.com/office/drawing/2014/main" id="{29446F3C-AA0E-4FA0-B1EE-2F432404A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16174" r="22685" b="24215"/>
          <a:stretch/>
        </p:blipFill>
        <p:spPr bwMode="auto">
          <a:xfrm>
            <a:off x="2440517" y="1109277"/>
            <a:ext cx="7043250" cy="3966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4340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D311E-7342-0541-9369-DCBFE1FEC2B7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0C2E3D9E-A5DA-B214-A582-5506C5CE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882" y="877249"/>
            <a:ext cx="10103328" cy="595618"/>
          </a:xfrm>
        </p:spPr>
        <p:txBody>
          <a:bodyPr>
            <a:normAutofit/>
          </a:bodyPr>
          <a:lstStyle/>
          <a:p>
            <a:pPr marL="285750" lvl="1" indent="-285750" defTabSz="10223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6">
            <a:extLst>
              <a:ext uri="{FF2B5EF4-FFF2-40B4-BE49-F238E27FC236}">
                <a16:creationId xmlns:a16="http://schemas.microsoft.com/office/drawing/2014/main" id="{6DEC0A33-E803-4128-8A05-FF83708FD13B}"/>
              </a:ext>
            </a:extLst>
          </p:cNvPr>
          <p:cNvSpPr/>
          <p:nvPr/>
        </p:nvSpPr>
        <p:spPr>
          <a:xfrm>
            <a:off x="2154572" y="1528278"/>
            <a:ext cx="2987879" cy="540208"/>
          </a:xfrm>
          <a:custGeom>
            <a:avLst/>
            <a:gdLst>
              <a:gd name="connsiteX0" fmla="*/ 0 w 3322040"/>
              <a:gd name="connsiteY0" fmla="*/ 183889 h 1103310"/>
              <a:gd name="connsiteX1" fmla="*/ 183889 w 3322040"/>
              <a:gd name="connsiteY1" fmla="*/ 0 h 1103310"/>
              <a:gd name="connsiteX2" fmla="*/ 3138151 w 3322040"/>
              <a:gd name="connsiteY2" fmla="*/ 0 h 1103310"/>
              <a:gd name="connsiteX3" fmla="*/ 3322040 w 3322040"/>
              <a:gd name="connsiteY3" fmla="*/ 183889 h 1103310"/>
              <a:gd name="connsiteX4" fmla="*/ 3322040 w 3322040"/>
              <a:gd name="connsiteY4" fmla="*/ 919421 h 1103310"/>
              <a:gd name="connsiteX5" fmla="*/ 3138151 w 3322040"/>
              <a:gd name="connsiteY5" fmla="*/ 1103310 h 1103310"/>
              <a:gd name="connsiteX6" fmla="*/ 183889 w 3322040"/>
              <a:gd name="connsiteY6" fmla="*/ 1103310 h 1103310"/>
              <a:gd name="connsiteX7" fmla="*/ 0 w 3322040"/>
              <a:gd name="connsiteY7" fmla="*/ 919421 h 1103310"/>
              <a:gd name="connsiteX8" fmla="*/ 0 w 3322040"/>
              <a:gd name="connsiteY8" fmla="*/ 183889 h 110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040" h="1103310">
                <a:moveTo>
                  <a:pt x="0" y="183889"/>
                </a:moveTo>
                <a:cubicBezTo>
                  <a:pt x="0" y="82330"/>
                  <a:pt x="82330" y="0"/>
                  <a:pt x="183889" y="0"/>
                </a:cubicBezTo>
                <a:lnTo>
                  <a:pt x="3138151" y="0"/>
                </a:lnTo>
                <a:cubicBezTo>
                  <a:pt x="3239710" y="0"/>
                  <a:pt x="3322040" y="82330"/>
                  <a:pt x="3322040" y="183889"/>
                </a:cubicBezTo>
                <a:lnTo>
                  <a:pt x="3322040" y="919421"/>
                </a:lnTo>
                <a:cubicBezTo>
                  <a:pt x="3322040" y="1020980"/>
                  <a:pt x="3239710" y="1103310"/>
                  <a:pt x="3138151" y="1103310"/>
                </a:cubicBezTo>
                <a:lnTo>
                  <a:pt x="183889" y="1103310"/>
                </a:lnTo>
                <a:cubicBezTo>
                  <a:pt x="82330" y="1103310"/>
                  <a:pt x="0" y="1020980"/>
                  <a:pt x="0" y="919421"/>
                </a:cubicBezTo>
                <a:lnTo>
                  <a:pt x="0" y="1838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159" tIns="168159" rIns="168159" bIns="168159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 err="1"/>
              <a:t>Yêu</a:t>
            </a:r>
            <a:r>
              <a:rPr lang="en-US" sz="2400" b="1" kern="1200" dirty="0"/>
              <a:t> </a:t>
            </a:r>
            <a:r>
              <a:rPr lang="en-US" sz="2400" b="1" kern="1200" dirty="0" err="1"/>
              <a:t>cầu</a:t>
            </a:r>
            <a:r>
              <a:rPr lang="en-US" sz="2400" b="1" kern="1200" dirty="0"/>
              <a:t> </a:t>
            </a:r>
            <a:r>
              <a:rPr lang="en-US" sz="2400" b="1" kern="1200" dirty="0" err="1"/>
              <a:t>chức</a:t>
            </a:r>
            <a:r>
              <a:rPr lang="en-US" sz="2400" b="1" kern="1200" dirty="0"/>
              <a:t> </a:t>
            </a:r>
            <a:r>
              <a:rPr lang="en-US" sz="2400" b="1" kern="1200" dirty="0" err="1"/>
              <a:t>năng</a:t>
            </a:r>
            <a:r>
              <a:rPr lang="en-US" sz="2400" b="1" kern="1200" dirty="0"/>
              <a:t> </a:t>
            </a:r>
            <a:endParaRPr lang="en-US" sz="24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reeform: Shape 7">
                <a:extLst>
                  <a:ext uri="{FF2B5EF4-FFF2-40B4-BE49-F238E27FC236}">
                    <a16:creationId xmlns:a16="http://schemas.microsoft.com/office/drawing/2014/main" id="{9F9F73B5-4DC2-4437-827F-70D88995D115}"/>
                  </a:ext>
                </a:extLst>
              </p:cNvPr>
              <p:cNvSpPr/>
              <p:nvPr/>
            </p:nvSpPr>
            <p:spPr>
              <a:xfrm>
                <a:off x="153798" y="2123897"/>
                <a:ext cx="5575883" cy="2104154"/>
              </a:xfrm>
              <a:custGeom>
                <a:avLst/>
                <a:gdLst>
                  <a:gd name="connsiteX0" fmla="*/ 0 w 5033394"/>
                  <a:gd name="connsiteY0" fmla="*/ 0 h 3904020"/>
                  <a:gd name="connsiteX1" fmla="*/ 5033394 w 5033394"/>
                  <a:gd name="connsiteY1" fmla="*/ 0 h 3904020"/>
                  <a:gd name="connsiteX2" fmla="*/ 5033394 w 5033394"/>
                  <a:gd name="connsiteY2" fmla="*/ 3904020 h 3904020"/>
                  <a:gd name="connsiteX3" fmla="*/ 0 w 5033394"/>
                  <a:gd name="connsiteY3" fmla="*/ 3904020 h 3904020"/>
                  <a:gd name="connsiteX4" fmla="*/ 0 w 5033394"/>
                  <a:gd name="connsiteY4" fmla="*/ 0 h 390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3394" h="3904020">
                    <a:moveTo>
                      <a:pt x="0" y="0"/>
                    </a:moveTo>
                    <a:lnTo>
                      <a:pt x="5033394" y="0"/>
                    </a:lnTo>
                    <a:lnTo>
                      <a:pt x="5033394" y="3904020"/>
                    </a:lnTo>
                    <a:lnTo>
                      <a:pt x="0" y="390402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tx2"/>
                </a:solidFill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9810" tIns="38100" rIns="213360" bIns="38100" numCol="1" spcCol="1270" anchor="t" anchorCtr="0">
                <a:noAutofit/>
              </a:bodyPr>
              <a:lstStyle/>
              <a:p>
                <a:pPr marL="228600" lvl="1" indent="-228600" defTabSz="1022350">
                  <a:lnSpc>
                    <a:spcPct val="150000"/>
                  </a:lnSpc>
                  <a:spcBef>
                    <a:spcPct val="0"/>
                  </a:spcBef>
                  <a:buChar char="•"/>
                </a:pPr>
                <a:r>
                  <a:rPr lang="en-US" dirty="0" err="1"/>
                  <a:t>Tầm</a:t>
                </a:r>
                <a:r>
                  <a:rPr lang="en-US" dirty="0"/>
                  <a:t> </a:t>
                </a:r>
                <a:r>
                  <a:rPr lang="en-US" dirty="0" err="1"/>
                  <a:t>đo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Nm</a:t>
                </a:r>
              </a:p>
              <a:p>
                <a:pPr marL="228600" lvl="1" indent="-228600" defTabSz="1022350">
                  <a:lnSpc>
                    <a:spcPct val="150000"/>
                  </a:lnSpc>
                  <a:spcBef>
                    <a:spcPct val="0"/>
                  </a:spcBef>
                  <a:buChar char="•"/>
                </a:pPr>
                <a:r>
                  <a:rPr lang="en-US" dirty="0" err="1"/>
                  <a:t>Dễ</a:t>
                </a:r>
                <a:r>
                  <a:rPr lang="en-US" dirty="0"/>
                  <a:t> </a:t>
                </a:r>
                <a:r>
                  <a:rPr lang="en-US" dirty="0" err="1"/>
                  <a:t>tháo</a:t>
                </a:r>
                <a:r>
                  <a:rPr lang="en-US" dirty="0"/>
                  <a:t> </a:t>
                </a:r>
                <a:r>
                  <a:rPr lang="en-US" dirty="0" err="1"/>
                  <a:t>lắp</a:t>
                </a:r>
                <a:r>
                  <a:rPr lang="en-US" dirty="0"/>
                  <a:t>, </a:t>
                </a:r>
                <a:r>
                  <a:rPr lang="en-US" dirty="0" err="1"/>
                  <a:t>vận</a:t>
                </a:r>
                <a:r>
                  <a:rPr lang="en-US" dirty="0"/>
                  <a:t> </a:t>
                </a:r>
                <a:r>
                  <a:rPr lang="en-US" dirty="0" err="1"/>
                  <a:t>hành</a:t>
                </a:r>
                <a:r>
                  <a:rPr lang="en-US" dirty="0"/>
                  <a:t>, </a:t>
                </a:r>
                <a:r>
                  <a:rPr lang="en-US" dirty="0" err="1"/>
                  <a:t>bảo</a:t>
                </a:r>
                <a:r>
                  <a:rPr lang="en-US" dirty="0"/>
                  <a:t> </a:t>
                </a:r>
                <a:r>
                  <a:rPr lang="en-US" dirty="0" err="1"/>
                  <a:t>trì</a:t>
                </a:r>
                <a:r>
                  <a:rPr lang="en-US" dirty="0"/>
                  <a:t>, </a:t>
                </a:r>
                <a:r>
                  <a:rPr lang="en-US" dirty="0" err="1"/>
                  <a:t>bảo</a:t>
                </a:r>
                <a:r>
                  <a:rPr lang="en-US" dirty="0"/>
                  <a:t> </a:t>
                </a:r>
                <a:r>
                  <a:rPr lang="en-US" dirty="0" err="1"/>
                  <a:t>dưỡng</a:t>
                </a:r>
                <a:r>
                  <a:rPr lang="en-US" dirty="0"/>
                  <a:t>, </a:t>
                </a:r>
                <a:r>
                  <a:rPr lang="en-US" dirty="0" err="1"/>
                  <a:t>sửa</a:t>
                </a:r>
                <a:r>
                  <a:rPr lang="en-US" dirty="0"/>
                  <a:t> </a:t>
                </a:r>
                <a:r>
                  <a:rPr lang="en-US" dirty="0" err="1"/>
                  <a:t>chữa</a:t>
                </a:r>
                <a:r>
                  <a:rPr lang="en-US" dirty="0"/>
                  <a:t>.</a:t>
                </a:r>
              </a:p>
              <a:p>
                <a:pPr marL="228600" lvl="1" indent="-228600" defTabSz="1022350">
                  <a:lnSpc>
                    <a:spcPct val="150000"/>
                  </a:lnSpc>
                  <a:spcBef>
                    <a:spcPct val="0"/>
                  </a:spcBef>
                  <a:buChar char="•"/>
                </a:pPr>
                <a:r>
                  <a:rPr lang="en-US" dirty="0" err="1"/>
                  <a:t>Phù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nghệ</a:t>
                </a:r>
                <a:r>
                  <a:rPr lang="en-US" dirty="0"/>
                  <a:t> </a:t>
                </a:r>
                <a:r>
                  <a:rPr lang="en-US" dirty="0" err="1"/>
                  <a:t>gia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chế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nước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5" name="Freeform: Shape 7">
                <a:extLst>
                  <a:ext uri="{FF2B5EF4-FFF2-40B4-BE49-F238E27FC236}">
                    <a16:creationId xmlns:a16="http://schemas.microsoft.com/office/drawing/2014/main" id="{9F9F73B5-4DC2-4437-827F-70D88995D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8" y="2123897"/>
                <a:ext cx="5575883" cy="2104154"/>
              </a:xfrm>
              <a:custGeom>
                <a:avLst/>
                <a:gdLst>
                  <a:gd name="connsiteX0" fmla="*/ 0 w 5033394"/>
                  <a:gd name="connsiteY0" fmla="*/ 0 h 3904020"/>
                  <a:gd name="connsiteX1" fmla="*/ 5033394 w 5033394"/>
                  <a:gd name="connsiteY1" fmla="*/ 0 h 3904020"/>
                  <a:gd name="connsiteX2" fmla="*/ 5033394 w 5033394"/>
                  <a:gd name="connsiteY2" fmla="*/ 3904020 h 3904020"/>
                  <a:gd name="connsiteX3" fmla="*/ 0 w 5033394"/>
                  <a:gd name="connsiteY3" fmla="*/ 3904020 h 3904020"/>
                  <a:gd name="connsiteX4" fmla="*/ 0 w 5033394"/>
                  <a:gd name="connsiteY4" fmla="*/ 0 h 390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3394" h="3904020">
                    <a:moveTo>
                      <a:pt x="0" y="0"/>
                    </a:moveTo>
                    <a:lnTo>
                      <a:pt x="5033394" y="0"/>
                    </a:lnTo>
                    <a:lnTo>
                      <a:pt x="5033394" y="3904020"/>
                    </a:lnTo>
                    <a:lnTo>
                      <a:pt x="0" y="39040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Hình chữ nhật: Góc Tròn 9">
            <a:extLst>
              <a:ext uri="{FF2B5EF4-FFF2-40B4-BE49-F238E27FC236}">
                <a16:creationId xmlns:a16="http://schemas.microsoft.com/office/drawing/2014/main" id="{B091CFDC-FA4D-407F-8275-B7C35573369C}"/>
              </a:ext>
            </a:extLst>
          </p:cNvPr>
          <p:cNvSpPr/>
          <p:nvPr/>
        </p:nvSpPr>
        <p:spPr>
          <a:xfrm>
            <a:off x="6912528" y="1397479"/>
            <a:ext cx="3124900" cy="671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Yêu</a:t>
            </a:r>
            <a:r>
              <a:rPr lang="en-US" sz="2400" b="1" dirty="0"/>
              <a:t> </a:t>
            </a:r>
            <a:r>
              <a:rPr lang="en-US" sz="2400" b="1" dirty="0" err="1"/>
              <a:t>cầu</a:t>
            </a:r>
            <a:r>
              <a:rPr lang="en-US" sz="2400" b="1" dirty="0"/>
              <a:t> </a:t>
            </a:r>
            <a:r>
              <a:rPr lang="en-US" sz="2400" b="1" dirty="0" err="1"/>
              <a:t>hiệu</a:t>
            </a:r>
            <a:r>
              <a:rPr lang="en-US" sz="2400" b="1" dirty="0"/>
              <a:t> </a:t>
            </a:r>
            <a:r>
              <a:rPr lang="en-US" sz="2400" b="1" dirty="0" err="1"/>
              <a:t>suất</a:t>
            </a:r>
            <a:r>
              <a:rPr lang="en-US" sz="2400" b="1" dirty="0"/>
              <a:t>, </a:t>
            </a:r>
            <a:r>
              <a:rPr lang="en-US" sz="2400" b="1" dirty="0" err="1"/>
              <a:t>hiệu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, </a:t>
            </a:r>
            <a:r>
              <a:rPr lang="en-US" sz="2400" b="1" dirty="0" err="1"/>
              <a:t>độ</a:t>
            </a:r>
            <a:r>
              <a:rPr lang="en-US" sz="2400" b="1" dirty="0"/>
              <a:t> </a:t>
            </a:r>
            <a:r>
              <a:rPr lang="en-US" sz="2400" b="1" dirty="0" err="1"/>
              <a:t>bền</a:t>
            </a:r>
            <a:r>
              <a:rPr lang="en-US" sz="2400" b="1" dirty="0"/>
              <a:t>  </a:t>
            </a:r>
            <a:endParaRPr lang="vi-VN" sz="2400" b="1" dirty="0"/>
          </a:p>
        </p:txBody>
      </p:sp>
      <p:sp>
        <p:nvSpPr>
          <p:cNvPr id="27" name="Hộp Văn bản 10">
            <a:extLst>
              <a:ext uri="{FF2B5EF4-FFF2-40B4-BE49-F238E27FC236}">
                <a16:creationId xmlns:a16="http://schemas.microsoft.com/office/drawing/2014/main" id="{177D99CD-6CDA-4182-ADB0-3377A3A4A2B3}"/>
              </a:ext>
            </a:extLst>
          </p:cNvPr>
          <p:cNvSpPr txBox="1"/>
          <p:nvPr/>
        </p:nvSpPr>
        <p:spPr>
          <a:xfrm>
            <a:off x="5838739" y="2123897"/>
            <a:ext cx="6199464" cy="2104154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9810" tIns="38100" rIns="213360" bIns="38100" numCol="1" spcCol="1270" anchor="t" anchorCtr="0">
            <a:noAutofit/>
          </a:bodyPr>
          <a:lstStyle>
            <a:defPPr>
              <a:defRPr lang="vi-VN"/>
            </a:defPPr>
            <a:lvl1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 marL="228600" lvl="1" indent="-228600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  <a:defRPr sz="23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a = 2.5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,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TCVN 2261-77 </a:t>
            </a:r>
            <a:r>
              <a:rPr lang="en-US" dirty="0" err="1"/>
              <a:t>và</a:t>
            </a:r>
            <a:r>
              <a:rPr lang="en-US" dirty="0"/>
              <a:t> 4218-86; TCVN 2256-99.</a:t>
            </a:r>
          </a:p>
          <a:p>
            <a:pPr>
              <a:lnSpc>
                <a:spcPct val="150000"/>
              </a:lnSpc>
            </a:pPr>
            <a:endParaRPr lang="vi-VN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B8249D4-315A-485D-A6B8-0ACD272D8EF1}"/>
              </a:ext>
            </a:extLst>
          </p:cNvPr>
          <p:cNvSpPr txBox="1"/>
          <p:nvPr/>
        </p:nvSpPr>
        <p:spPr>
          <a:xfrm>
            <a:off x="564882" y="4273401"/>
            <a:ext cx="94725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</a:rPr>
              <a:t>Hướng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</a:rPr>
              <a:t>phát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</a:rPr>
              <a:t>triển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vi-VN" dirty="0"/>
              <a:t>(trong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tôt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b="1" i="1" dirty="0" err="1"/>
              <a:t>Phần</a:t>
            </a:r>
            <a:r>
              <a:rPr lang="vi-VN" b="1" i="1" dirty="0"/>
              <a:t> cơ </a:t>
            </a:r>
            <a:r>
              <a:rPr lang="vi-VN" b="1" i="1" dirty="0" err="1"/>
              <a:t>khí</a:t>
            </a:r>
            <a:r>
              <a:rPr lang="vi-VN" b="1" i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 err="1"/>
              <a:t>Chế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, </a:t>
            </a:r>
            <a:r>
              <a:rPr lang="vi-VN" dirty="0" err="1"/>
              <a:t>thử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vi-VN" dirty="0" err="1"/>
              <a:t>cảm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b="1" i="1" dirty="0" err="1"/>
              <a:t>Phần</a:t>
            </a:r>
            <a:r>
              <a:rPr lang="vi-VN" b="1" i="1" dirty="0"/>
              <a:t> </a:t>
            </a:r>
            <a:r>
              <a:rPr lang="vi-VN" b="1" i="1" dirty="0" err="1"/>
              <a:t>điện</a:t>
            </a:r>
            <a:r>
              <a:rPr lang="vi-VN" b="1" i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: </a:t>
            </a:r>
            <a:r>
              <a:rPr lang="vi-VN" dirty="0" err="1"/>
              <a:t>analog</a:t>
            </a:r>
            <a:r>
              <a:rPr lang="vi-VN" dirty="0"/>
              <a:t> </a:t>
            </a:r>
            <a:r>
              <a:rPr lang="vi-VN" dirty="0" err="1"/>
              <a:t>output</a:t>
            </a:r>
            <a:r>
              <a:rPr lang="vi-VN" dirty="0"/>
              <a:t>, </a:t>
            </a:r>
            <a:r>
              <a:rPr lang="vi-VN" dirty="0" err="1"/>
              <a:t>Serial</a:t>
            </a:r>
            <a:r>
              <a:rPr lang="vi-VN" dirty="0"/>
              <a:t>, CAN, LIN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 err="1"/>
              <a:t>Đọc</a:t>
            </a:r>
            <a:r>
              <a:rPr lang="vi-VN" dirty="0"/>
              <a:t>,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GUI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970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 animBg="1"/>
      <p:bldP spid="25" grpId="0" animBg="1"/>
      <p:bldP spid="26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ED8B167-32B9-4575-B59A-E13100D5B3B9}"/>
              </a:ext>
            </a:extLst>
          </p:cNvPr>
          <p:cNvSpPr txBox="1"/>
          <p:nvPr/>
        </p:nvSpPr>
        <p:spPr>
          <a:xfrm>
            <a:off x="2905760" y="1147054"/>
            <a:ext cx="975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dobe Heiti Std R" panose="020B0400000000000000" pitchFamily="34" charset="-128"/>
                <a:cs typeface="+mn-cs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368750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EC2AEF-833F-4F7A-BBAE-679B0B6035A1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FB9DE084-E6A3-4C13-AFE1-A1BC26B4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r="17609" b="2"/>
          <a:stretch/>
        </p:blipFill>
        <p:spPr bwMode="auto">
          <a:xfrm>
            <a:off x="2214258" y="3136877"/>
            <a:ext cx="4397433" cy="2518756"/>
          </a:xfrm>
          <a:prstGeom prst="rect">
            <a:avLst/>
          </a:prstGeom>
          <a:noFill/>
        </p:spPr>
      </p:pic>
      <p:pic>
        <p:nvPicPr>
          <p:cNvPr id="21" name="Picture 4" descr="Resistive-Strip-Torque-Sensor-3">
            <a:extLst>
              <a:ext uri="{FF2B5EF4-FFF2-40B4-BE49-F238E27FC236}">
                <a16:creationId xmlns:a16="http://schemas.microsoft.com/office/drawing/2014/main" id="{D12F2A8D-6C56-4FFC-A9AD-B26783558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1" b="20265"/>
          <a:stretch/>
        </p:blipFill>
        <p:spPr bwMode="auto">
          <a:xfrm>
            <a:off x="6745887" y="3107436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2FE12574-5EC8-4B0B-8A70-8846D226356C}"/>
              </a:ext>
            </a:extLst>
          </p:cNvPr>
          <p:cNvSpPr txBox="1"/>
          <p:nvPr/>
        </p:nvSpPr>
        <p:spPr>
          <a:xfrm>
            <a:off x="1081532" y="1016680"/>
            <a:ext cx="9204960" cy="1929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</a:t>
            </a:r>
            <a:r>
              <a:rPr lang="en-US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vi-VN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hát hiện sự xoay của thanh xoắn; </a:t>
            </a:r>
            <a:endParaRPr lang="en-US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Tính toán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momen</a:t>
            </a:r>
            <a:r>
              <a:rPr lang="vi-VN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tác dụng lên thanh xoắn nhờ vào sự thay đổi điện áp đặt trên đó; </a:t>
            </a:r>
            <a:endParaRPr lang="en-US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Đưa tín hiệu điện áp đó về EPS ECU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-2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3D61C-0533-BCB4-0A9A-207A5249A5BD}"/>
              </a:ext>
            </a:extLst>
          </p:cNvPr>
          <p:cNvSpPr txBox="1"/>
          <p:nvPr/>
        </p:nvSpPr>
        <p:spPr>
          <a:xfrm>
            <a:off x="7073723" y="5759152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0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CC0C7A0-51EF-45D7-9D34-A922ACDAEF17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Candara" panose="020E0502030303020204" pitchFamily="34" charset="0"/>
              </a:rPr>
              <a:t>2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.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Thông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số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thiết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kế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4C9E59D-56C0-4AA8-B70A-8A1CA0379F26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72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3AEC1A-FB32-9F4C-13A6-50E0EF195062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2FE12574-5EC8-4B0B-8A70-8846D226356C}"/>
              </a:ext>
            </a:extLst>
          </p:cNvPr>
          <p:cNvSpPr txBox="1"/>
          <p:nvPr/>
        </p:nvSpPr>
        <p:spPr>
          <a:xfrm>
            <a:off x="1010919" y="947956"/>
            <a:ext cx="10142855" cy="63187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vi-VN"/>
            </a:defPPr>
            <a:lvl1pPr>
              <a:lnSpc>
                <a:spcPts val="3400"/>
              </a:lnSpc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 </a:t>
            </a:r>
            <a:r>
              <a:rPr lang="en-US" b="0" dirty="0" err="1"/>
              <a:t>Thiết</a:t>
            </a:r>
            <a:r>
              <a:rPr lang="en-US" b="0" dirty="0"/>
              <a:t> </a:t>
            </a:r>
            <a:r>
              <a:rPr lang="en-US" b="0" dirty="0" err="1"/>
              <a:t>kế</a:t>
            </a:r>
            <a:r>
              <a:rPr lang="en-US" b="0" dirty="0"/>
              <a:t> </a:t>
            </a:r>
            <a:r>
              <a:rPr lang="en-US" b="0" dirty="0" err="1"/>
              <a:t>cụm</a:t>
            </a:r>
            <a:r>
              <a:rPr lang="en-US" b="0" dirty="0"/>
              <a:t> </a:t>
            </a:r>
            <a:r>
              <a:rPr lang="en-US" b="0" dirty="0" err="1"/>
              <a:t>cảm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momen </a:t>
            </a:r>
            <a:r>
              <a:rPr lang="en-US" b="0" dirty="0" err="1"/>
              <a:t>xoắn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hệ</a:t>
            </a:r>
            <a:r>
              <a:rPr lang="en-US" b="0" dirty="0"/>
              <a:t> </a:t>
            </a:r>
            <a:r>
              <a:rPr lang="en-US" b="0" dirty="0" err="1"/>
              <a:t>thống</a:t>
            </a:r>
            <a:r>
              <a:rPr lang="en-US" b="0" dirty="0"/>
              <a:t> </a:t>
            </a:r>
            <a:r>
              <a:rPr lang="en-US" b="0" dirty="0" err="1"/>
              <a:t>lái</a:t>
            </a:r>
            <a:r>
              <a:rPr lang="en-US" b="0" dirty="0"/>
              <a:t> </a:t>
            </a:r>
            <a:r>
              <a:rPr lang="en-US" b="0" dirty="0" err="1"/>
              <a:t>xe</a:t>
            </a:r>
            <a:r>
              <a:rPr lang="en-US" b="0" dirty="0"/>
              <a:t> Go Kart.</a:t>
            </a:r>
          </a:p>
          <a:p>
            <a:pPr marL="342900" lvl="0" indent="-342900" algn="just">
              <a:lnSpc>
                <a:spcPts val="3200"/>
              </a:lnSpc>
              <a:spcBef>
                <a:spcPts val="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ts val="3200"/>
              </a:lnSpc>
              <a:spcBef>
                <a:spcPts val="230"/>
              </a:spcBef>
              <a:spcAft>
                <a:spcPts val="6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ráo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bích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lăng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dirty="0" err="1"/>
              <a:t>Đo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vẽ</a:t>
            </a:r>
            <a:r>
              <a:rPr lang="en-US" b="0" dirty="0"/>
              <a:t> các chi </a:t>
            </a:r>
            <a:r>
              <a:rPr lang="en-US" b="0" dirty="0" err="1"/>
              <a:t>tiết</a:t>
            </a:r>
            <a:r>
              <a:rPr lang="en-US" b="0" dirty="0"/>
              <a:t>: </a:t>
            </a:r>
            <a:r>
              <a:rPr lang="en-US" b="0" dirty="0" err="1"/>
              <a:t>vô</a:t>
            </a:r>
            <a:r>
              <a:rPr lang="en-US" b="0" dirty="0"/>
              <a:t> </a:t>
            </a:r>
            <a:r>
              <a:rPr lang="en-US" b="0" dirty="0" err="1"/>
              <a:t>lăng</a:t>
            </a:r>
            <a:r>
              <a:rPr lang="en-US" b="0" dirty="0"/>
              <a:t>, </a:t>
            </a:r>
            <a:r>
              <a:rPr lang="en-US" b="0" dirty="0" err="1"/>
              <a:t>khớp</a:t>
            </a:r>
            <a:r>
              <a:rPr lang="en-US" b="0" dirty="0"/>
              <a:t> </a:t>
            </a:r>
            <a:r>
              <a:rPr lang="en-US" b="0" dirty="0" err="1"/>
              <a:t>nối</a:t>
            </a:r>
            <a:r>
              <a:rPr lang="en-US" b="0" dirty="0"/>
              <a:t>, ổ </a:t>
            </a:r>
            <a:r>
              <a:rPr lang="en-US" b="0" dirty="0" err="1"/>
              <a:t>đỡ</a:t>
            </a:r>
            <a:r>
              <a:rPr lang="en-US" b="0" dirty="0"/>
              <a:t> bi, </a:t>
            </a:r>
            <a:r>
              <a:rPr lang="en-US" b="0" dirty="0" err="1"/>
              <a:t>bệ</a:t>
            </a:r>
            <a:r>
              <a:rPr lang="en-US" b="0" dirty="0"/>
              <a:t> </a:t>
            </a:r>
            <a:r>
              <a:rPr lang="en-US" b="0" dirty="0" err="1"/>
              <a:t>đỡ</a:t>
            </a:r>
            <a:endParaRPr lang="en-US" b="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strain gauge</a:t>
            </a:r>
          </a:p>
          <a:p>
            <a:pPr lvl="0" algn="just">
              <a:lnSpc>
                <a:spcPct val="150000"/>
              </a:lnSpc>
              <a:spcBef>
                <a:spcPts val="230"/>
              </a:spcBef>
              <a:spcAft>
                <a:spcPts val="600"/>
              </a:spcAft>
            </a:pPr>
            <a:endParaRPr lang="vi-VN" sz="24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4E889-48B3-312B-B485-E1BF92543B42}"/>
              </a:ext>
            </a:extLst>
          </p:cNvPr>
          <p:cNvSpPr/>
          <p:nvPr/>
        </p:nvSpPr>
        <p:spPr>
          <a:xfrm>
            <a:off x="1442720" y="6482080"/>
            <a:ext cx="9306560" cy="37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128BD63-2F5F-4A59-8570-710AA011B0A3}"/>
              </a:ext>
            </a:extLst>
          </p:cNvPr>
          <p:cNvSpPr/>
          <p:nvPr/>
        </p:nvSpPr>
        <p:spPr>
          <a:xfrm rot="10800000">
            <a:off x="10586720" y="-1"/>
            <a:ext cx="1605280" cy="558800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12E29A-0A38-44E0-97D8-C00D6440589D}"/>
              </a:ext>
            </a:extLst>
          </p:cNvPr>
          <p:cNvGrpSpPr/>
          <p:nvPr/>
        </p:nvGrpSpPr>
        <p:grpSpPr>
          <a:xfrm>
            <a:off x="10027920" y="6482080"/>
            <a:ext cx="2164080" cy="375920"/>
            <a:chOff x="10027920" y="6482080"/>
            <a:chExt cx="2164080" cy="375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943872-E21C-4198-8F3D-6CC00D663617}"/>
                </a:ext>
              </a:extLst>
            </p:cNvPr>
            <p:cNvSpPr/>
            <p:nvPr/>
          </p:nvSpPr>
          <p:spPr>
            <a:xfrm>
              <a:off x="10749280" y="6482080"/>
              <a:ext cx="1442720" cy="37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09A41C9A-E29C-449C-8AAF-E83767FFB93C}"/>
                </a:ext>
              </a:extLst>
            </p:cNvPr>
            <p:cNvSpPr/>
            <p:nvPr/>
          </p:nvSpPr>
          <p:spPr>
            <a:xfrm rot="10800000">
              <a:off x="10027920" y="6482080"/>
              <a:ext cx="721360" cy="3759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D2CDD-F5B4-4569-920C-6202C2551063}"/>
              </a:ext>
            </a:extLst>
          </p:cNvPr>
          <p:cNvGrpSpPr/>
          <p:nvPr/>
        </p:nvGrpSpPr>
        <p:grpSpPr>
          <a:xfrm>
            <a:off x="0" y="6482079"/>
            <a:ext cx="2062480" cy="375921"/>
            <a:chOff x="0" y="6482079"/>
            <a:chExt cx="2062480" cy="375921"/>
          </a:xfrm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697C8542-00D4-441E-8557-DF3D9A900924}"/>
                </a:ext>
              </a:extLst>
            </p:cNvPr>
            <p:cNvSpPr/>
            <p:nvPr/>
          </p:nvSpPr>
          <p:spPr>
            <a:xfrm>
              <a:off x="1442720" y="6482079"/>
              <a:ext cx="619760" cy="37592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B8EAF4-FDE2-4DF9-8CB1-13AAA4911D03}"/>
                </a:ext>
              </a:extLst>
            </p:cNvPr>
            <p:cNvSpPr/>
            <p:nvPr/>
          </p:nvSpPr>
          <p:spPr>
            <a:xfrm flipH="1">
              <a:off x="0" y="6482079"/>
              <a:ext cx="1442720" cy="375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90EE52E5-21DB-A0CC-BFB6-8BAAAAC3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492875"/>
            <a:ext cx="144272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14/12/2022</a:t>
            </a:r>
          </a:p>
        </p:txBody>
      </p:sp>
      <p:sp>
        <p:nvSpPr>
          <p:cNvPr id="64" name="Slide Number Placeholder 8">
            <a:extLst>
              <a:ext uri="{FF2B5EF4-FFF2-40B4-BE49-F238E27FC236}">
                <a16:creationId xmlns:a16="http://schemas.microsoft.com/office/drawing/2014/main" id="{CA69B6A0-3DA0-40B4-BFA9-3605E00E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80" y="6492875"/>
            <a:ext cx="85852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9F53-3DE1-729B-AA21-D215815DD8D9}"/>
              </a:ext>
            </a:extLst>
          </p:cNvPr>
          <p:cNvSpPr/>
          <p:nvPr/>
        </p:nvSpPr>
        <p:spPr>
          <a:xfrm>
            <a:off x="0" y="0"/>
            <a:ext cx="1219200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F8A0CC4-F628-C4D9-F7A0-A9018D1FB404}"/>
              </a:ext>
            </a:extLst>
          </p:cNvPr>
          <p:cNvSpPr/>
          <p:nvPr/>
        </p:nvSpPr>
        <p:spPr>
          <a:xfrm>
            <a:off x="1697373" y="1417191"/>
            <a:ext cx="3450490" cy="867890"/>
          </a:xfrm>
          <a:custGeom>
            <a:avLst/>
            <a:gdLst>
              <a:gd name="connsiteX0" fmla="*/ 0 w 3322040"/>
              <a:gd name="connsiteY0" fmla="*/ 183889 h 1103310"/>
              <a:gd name="connsiteX1" fmla="*/ 183889 w 3322040"/>
              <a:gd name="connsiteY1" fmla="*/ 0 h 1103310"/>
              <a:gd name="connsiteX2" fmla="*/ 3138151 w 3322040"/>
              <a:gd name="connsiteY2" fmla="*/ 0 h 1103310"/>
              <a:gd name="connsiteX3" fmla="*/ 3322040 w 3322040"/>
              <a:gd name="connsiteY3" fmla="*/ 183889 h 1103310"/>
              <a:gd name="connsiteX4" fmla="*/ 3322040 w 3322040"/>
              <a:gd name="connsiteY4" fmla="*/ 919421 h 1103310"/>
              <a:gd name="connsiteX5" fmla="*/ 3138151 w 3322040"/>
              <a:gd name="connsiteY5" fmla="*/ 1103310 h 1103310"/>
              <a:gd name="connsiteX6" fmla="*/ 183889 w 3322040"/>
              <a:gd name="connsiteY6" fmla="*/ 1103310 h 1103310"/>
              <a:gd name="connsiteX7" fmla="*/ 0 w 3322040"/>
              <a:gd name="connsiteY7" fmla="*/ 919421 h 1103310"/>
              <a:gd name="connsiteX8" fmla="*/ 0 w 3322040"/>
              <a:gd name="connsiteY8" fmla="*/ 183889 h 110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040" h="1103310">
                <a:moveTo>
                  <a:pt x="0" y="183889"/>
                </a:moveTo>
                <a:cubicBezTo>
                  <a:pt x="0" y="82330"/>
                  <a:pt x="82330" y="0"/>
                  <a:pt x="183889" y="0"/>
                </a:cubicBezTo>
                <a:lnTo>
                  <a:pt x="3138151" y="0"/>
                </a:lnTo>
                <a:cubicBezTo>
                  <a:pt x="3239710" y="0"/>
                  <a:pt x="3322040" y="82330"/>
                  <a:pt x="3322040" y="183889"/>
                </a:cubicBezTo>
                <a:lnTo>
                  <a:pt x="3322040" y="919421"/>
                </a:lnTo>
                <a:cubicBezTo>
                  <a:pt x="3322040" y="1020980"/>
                  <a:pt x="3239710" y="1103310"/>
                  <a:pt x="3138151" y="1103310"/>
                </a:cubicBezTo>
                <a:lnTo>
                  <a:pt x="183889" y="1103310"/>
                </a:lnTo>
                <a:cubicBezTo>
                  <a:pt x="82330" y="1103310"/>
                  <a:pt x="0" y="1020980"/>
                  <a:pt x="0" y="919421"/>
                </a:cubicBezTo>
                <a:lnTo>
                  <a:pt x="0" y="183889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159" tIns="168159" rIns="168159" bIns="168159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 err="1"/>
              <a:t>Yêu</a:t>
            </a:r>
            <a:r>
              <a:rPr lang="en-US" sz="2800" b="1" kern="1200" dirty="0"/>
              <a:t> </a:t>
            </a:r>
            <a:r>
              <a:rPr lang="en-US" sz="2800" b="1" kern="1200" dirty="0" err="1"/>
              <a:t>cầu</a:t>
            </a:r>
            <a:r>
              <a:rPr lang="en-US" sz="2800" b="1" kern="1200" dirty="0"/>
              <a:t> </a:t>
            </a:r>
            <a:r>
              <a:rPr lang="en-US" sz="2800" b="1" kern="1200" dirty="0" err="1"/>
              <a:t>chức</a:t>
            </a:r>
            <a:r>
              <a:rPr lang="en-US" sz="2800" b="1" kern="1200" dirty="0"/>
              <a:t> </a:t>
            </a:r>
            <a:r>
              <a:rPr lang="en-US" sz="2800" b="1" kern="1200" dirty="0" err="1"/>
              <a:t>năng</a:t>
            </a:r>
            <a:r>
              <a:rPr lang="en-US" sz="2800" b="1" kern="1200" dirty="0"/>
              <a:t> </a:t>
            </a:r>
            <a:endParaRPr lang="en-US" sz="2800" kern="1200" dirty="0"/>
          </a:p>
        </p:txBody>
      </p:sp>
      <p:sp>
        <p:nvSpPr>
          <p:cNvPr id="9" name="Hình chữ nhật: Góc Tròn 9">
            <a:extLst>
              <a:ext uri="{FF2B5EF4-FFF2-40B4-BE49-F238E27FC236}">
                <a16:creationId xmlns:a16="http://schemas.microsoft.com/office/drawing/2014/main" id="{9C96A5D0-5308-18F5-5973-A9BB053F651F}"/>
              </a:ext>
            </a:extLst>
          </p:cNvPr>
          <p:cNvSpPr/>
          <p:nvPr/>
        </p:nvSpPr>
        <p:spPr>
          <a:xfrm>
            <a:off x="6686026" y="1417191"/>
            <a:ext cx="3808601" cy="8537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Yêu</a:t>
            </a:r>
            <a:r>
              <a:rPr lang="en-US" sz="2800" b="1" dirty="0"/>
              <a:t> </a:t>
            </a:r>
            <a:r>
              <a:rPr lang="en-US" sz="2800" b="1" dirty="0" err="1"/>
              <a:t>cầu</a:t>
            </a:r>
            <a:r>
              <a:rPr lang="en-US" sz="2800" b="1" dirty="0"/>
              <a:t> </a:t>
            </a:r>
            <a:r>
              <a:rPr lang="en-US" sz="2800" b="1" dirty="0" err="1"/>
              <a:t>hiệu</a:t>
            </a:r>
            <a:r>
              <a:rPr lang="en-US" sz="2800" b="1" dirty="0"/>
              <a:t> </a:t>
            </a:r>
            <a:r>
              <a:rPr lang="en-US" sz="2800" b="1" dirty="0" err="1"/>
              <a:t>suất</a:t>
            </a:r>
            <a:r>
              <a:rPr lang="en-US" sz="2800" b="1" dirty="0"/>
              <a:t>, </a:t>
            </a:r>
            <a:r>
              <a:rPr lang="en-US" sz="2800" b="1" dirty="0" err="1"/>
              <a:t>hiệu</a:t>
            </a:r>
            <a:r>
              <a:rPr lang="en-US" sz="2800" b="1" dirty="0"/>
              <a:t> </a:t>
            </a:r>
            <a:r>
              <a:rPr lang="en-US" sz="2800" b="1" dirty="0" err="1"/>
              <a:t>quả</a:t>
            </a:r>
            <a:r>
              <a:rPr lang="en-US" sz="2800" b="1" dirty="0"/>
              <a:t>, </a:t>
            </a:r>
            <a:r>
              <a:rPr lang="en-US" sz="2800" b="1" dirty="0" err="1"/>
              <a:t>độ</a:t>
            </a:r>
            <a:r>
              <a:rPr lang="en-US" sz="2800" b="1" dirty="0"/>
              <a:t> </a:t>
            </a:r>
            <a:r>
              <a:rPr lang="en-US" sz="2800" b="1" dirty="0" err="1"/>
              <a:t>bền</a:t>
            </a:r>
            <a:r>
              <a:rPr lang="en-US" sz="2800" b="1" dirty="0"/>
              <a:t>  </a:t>
            </a:r>
            <a:endParaRPr lang="vi-VN" sz="2800" b="1" dirty="0"/>
          </a:p>
        </p:txBody>
      </p:sp>
      <p:graphicFrame>
        <p:nvGraphicFramePr>
          <p:cNvPr id="66" name="Hộp Văn bản 10">
            <a:extLst>
              <a:ext uri="{FF2B5EF4-FFF2-40B4-BE49-F238E27FC236}">
                <a16:creationId xmlns:a16="http://schemas.microsoft.com/office/drawing/2014/main" id="{839DEA68-BF23-9E64-A51A-36721D134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778119"/>
              </p:ext>
            </p:extLst>
          </p:nvPr>
        </p:nvGraphicFramePr>
        <p:xfrm>
          <a:off x="6501468" y="2600587"/>
          <a:ext cx="5461233" cy="362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Nhóm 19">
            <a:extLst>
              <a:ext uri="{FF2B5EF4-FFF2-40B4-BE49-F238E27FC236}">
                <a16:creationId xmlns:a16="http://schemas.microsoft.com/office/drawing/2014/main" id="{0074E09F-56D4-462C-88F9-E0C7EE0B9770}"/>
              </a:ext>
            </a:extLst>
          </p:cNvPr>
          <p:cNvGrpSpPr/>
          <p:nvPr/>
        </p:nvGrpSpPr>
        <p:grpSpPr>
          <a:xfrm>
            <a:off x="1557020" y="2615402"/>
            <a:ext cx="4664713" cy="1049977"/>
            <a:chOff x="-1913363" y="1006865"/>
            <a:chExt cx="4805869" cy="1049977"/>
          </a:xfrm>
        </p:grpSpPr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BE5CF075-53FA-4F5E-9379-F5DB96B93A47}"/>
                </a:ext>
              </a:extLst>
            </p:cNvPr>
            <p:cNvSpPr/>
            <p:nvPr/>
          </p:nvSpPr>
          <p:spPr>
            <a:xfrm>
              <a:off x="-1913363" y="1006865"/>
              <a:ext cx="4642048" cy="104997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Hình chữ nhật: Góc Tròn 4">
                  <a:extLst>
                    <a:ext uri="{FF2B5EF4-FFF2-40B4-BE49-F238E27FC236}">
                      <a16:creationId xmlns:a16="http://schemas.microsoft.com/office/drawing/2014/main" id="{EFD43163-C240-49D6-B960-356CE626B061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-1099042" y="1409734"/>
                  <a:ext cx="3991548" cy="3759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80010" rIns="80010" bIns="80010" numCol="1" spcCol="1270" anchor="ctr" anchorCtr="0">
                  <a:noAutofit/>
                </a:bodyPr>
                <a:lstStyle/>
                <a:p>
                  <a:pPr defTabSz="9334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Tầm </a:t>
                  </a:r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±10</m:t>
                      </m:r>
                    </m:oMath>
                  </a14:m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</a:t>
                  </a:r>
                </a:p>
                <a:p>
                  <a:pPr marL="0" lvl="0" indent="0" algn="l" defTabSz="9334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100" kern="1200" dirty="0"/>
                </a:p>
              </p:txBody>
            </p:sp>
          </mc:Choice>
          <mc:Fallback xmlns="">
            <p:sp>
              <p:nvSpPr>
                <p:cNvPr id="34" name="Hình chữ nhật: Góc Tròn 4">
                  <a:extLst>
                    <a:ext uri="{FF2B5EF4-FFF2-40B4-BE49-F238E27FC236}">
                      <a16:creationId xmlns:a16="http://schemas.microsoft.com/office/drawing/2014/main" id="{EFD43163-C240-49D6-B960-356CE626B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-1099042" y="1409734"/>
                  <a:ext cx="3991548" cy="375920"/>
                </a:xfrm>
                <a:prstGeom prst="rect">
                  <a:avLst/>
                </a:prstGeom>
                <a:blipFill>
                  <a:blip r:embed="rId7"/>
                  <a:stretch>
                    <a:fillRect l="-2835" t="-83871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37A93CC6-E1EE-44E3-A590-451FB50ED520}"/>
              </a:ext>
            </a:extLst>
          </p:cNvPr>
          <p:cNvGrpSpPr/>
          <p:nvPr/>
        </p:nvGrpSpPr>
        <p:grpSpPr>
          <a:xfrm rot="10800000">
            <a:off x="1184829" y="3855474"/>
            <a:ext cx="4505704" cy="1056212"/>
            <a:chOff x="-2560268" y="2202064"/>
            <a:chExt cx="4642048" cy="1087212"/>
          </a:xfrm>
        </p:grpSpPr>
        <p:sp>
          <p:nvSpPr>
            <p:cNvPr id="31" name="Hình chữ nhật: Góc Tròn 30">
              <a:extLst>
                <a:ext uri="{FF2B5EF4-FFF2-40B4-BE49-F238E27FC236}">
                  <a16:creationId xmlns:a16="http://schemas.microsoft.com/office/drawing/2014/main" id="{2AAC2D97-86EE-4B67-A35E-78FDC0890D01}"/>
                </a:ext>
              </a:extLst>
            </p:cNvPr>
            <p:cNvSpPr/>
            <p:nvPr/>
          </p:nvSpPr>
          <p:spPr>
            <a:xfrm>
              <a:off x="-2560268" y="2202064"/>
              <a:ext cx="4642048" cy="10872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Hình chữ nhật: Góc Tròn 6">
              <a:extLst>
                <a:ext uri="{FF2B5EF4-FFF2-40B4-BE49-F238E27FC236}">
                  <a16:creationId xmlns:a16="http://schemas.microsoft.com/office/drawing/2014/main" id="{C5949B86-37B0-453E-93C4-1FCDCC766D3C}"/>
                </a:ext>
              </a:extLst>
            </p:cNvPr>
            <p:cNvSpPr txBox="1"/>
            <p:nvPr/>
          </p:nvSpPr>
          <p:spPr>
            <a:xfrm flipV="1">
              <a:off x="-2366217" y="2323783"/>
              <a:ext cx="3937446" cy="303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Dễ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tháo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lắp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hành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bảo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bảo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dưỡng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chữa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A06FCABD-B962-4E3E-AA3C-ECE576169F2F}"/>
              </a:ext>
            </a:extLst>
          </p:cNvPr>
          <p:cNvGrpSpPr/>
          <p:nvPr/>
        </p:nvGrpSpPr>
        <p:grpSpPr>
          <a:xfrm>
            <a:off x="624080" y="5101781"/>
            <a:ext cx="4918562" cy="1238466"/>
            <a:chOff x="-2853288" y="3520439"/>
            <a:chExt cx="4642048" cy="1177217"/>
          </a:xfrm>
        </p:grpSpPr>
        <p:sp>
          <p:nvSpPr>
            <p:cNvPr id="29" name="Hình chữ nhật: Góc Tròn 28">
              <a:extLst>
                <a:ext uri="{FF2B5EF4-FFF2-40B4-BE49-F238E27FC236}">
                  <a16:creationId xmlns:a16="http://schemas.microsoft.com/office/drawing/2014/main" id="{CB9795E0-9812-4E47-830A-17C8B8304B96}"/>
                </a:ext>
              </a:extLst>
            </p:cNvPr>
            <p:cNvSpPr/>
            <p:nvPr/>
          </p:nvSpPr>
          <p:spPr>
            <a:xfrm>
              <a:off x="-2853288" y="3520439"/>
              <a:ext cx="4642048" cy="10872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Hình chữ nhật: Góc Tròn 8">
              <a:extLst>
                <a:ext uri="{FF2B5EF4-FFF2-40B4-BE49-F238E27FC236}">
                  <a16:creationId xmlns:a16="http://schemas.microsoft.com/office/drawing/2014/main" id="{CE48A93F-AA2F-463C-A590-AD69C6D6F808}"/>
                </a:ext>
              </a:extLst>
            </p:cNvPr>
            <p:cNvSpPr txBox="1"/>
            <p:nvPr/>
          </p:nvSpPr>
          <p:spPr>
            <a:xfrm>
              <a:off x="-2263305" y="3809732"/>
              <a:ext cx="3462081" cy="88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Phù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nghệ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chế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nước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</p:txBody>
        </p:sp>
      </p:grp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84FBC37F-E58B-4C8D-8773-11374F068F59}"/>
              </a:ext>
            </a:extLst>
          </p:cNvPr>
          <p:cNvGrpSpPr/>
          <p:nvPr/>
        </p:nvGrpSpPr>
        <p:grpSpPr>
          <a:xfrm>
            <a:off x="1539861" y="3371160"/>
            <a:ext cx="706688" cy="706688"/>
            <a:chOff x="3935359" y="824469"/>
            <a:chExt cx="706688" cy="706688"/>
          </a:xfrm>
        </p:grpSpPr>
        <p:sp>
          <p:nvSpPr>
            <p:cNvPr id="27" name="Mũi tên: Xuống 26">
              <a:extLst>
                <a:ext uri="{FF2B5EF4-FFF2-40B4-BE49-F238E27FC236}">
                  <a16:creationId xmlns:a16="http://schemas.microsoft.com/office/drawing/2014/main" id="{6353569D-3A63-4BAE-B812-986A2C08E4E4}"/>
                </a:ext>
              </a:extLst>
            </p:cNvPr>
            <p:cNvSpPr/>
            <p:nvPr/>
          </p:nvSpPr>
          <p:spPr>
            <a:xfrm>
              <a:off x="3935359" y="824469"/>
              <a:ext cx="706688" cy="706688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Mũi tên: Xuống 10">
              <a:extLst>
                <a:ext uri="{FF2B5EF4-FFF2-40B4-BE49-F238E27FC236}">
                  <a16:creationId xmlns:a16="http://schemas.microsoft.com/office/drawing/2014/main" id="{53C99BA2-EF75-4761-A9B8-8295F871D639}"/>
                </a:ext>
              </a:extLst>
            </p:cNvPr>
            <p:cNvSpPr txBox="1"/>
            <p:nvPr/>
          </p:nvSpPr>
          <p:spPr>
            <a:xfrm>
              <a:off x="4094364" y="824469"/>
              <a:ext cx="388678" cy="531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4496413F-7150-48AF-948F-7EBFD09E3C7B}"/>
              </a:ext>
            </a:extLst>
          </p:cNvPr>
          <p:cNvGrpSpPr/>
          <p:nvPr/>
        </p:nvGrpSpPr>
        <p:grpSpPr>
          <a:xfrm>
            <a:off x="736032" y="4735009"/>
            <a:ext cx="706688" cy="706688"/>
            <a:chOff x="4344952" y="2085636"/>
            <a:chExt cx="706688" cy="706688"/>
          </a:xfrm>
        </p:grpSpPr>
        <p:sp>
          <p:nvSpPr>
            <p:cNvPr id="25" name="Mũi tên: Xuống 24">
              <a:extLst>
                <a:ext uri="{FF2B5EF4-FFF2-40B4-BE49-F238E27FC236}">
                  <a16:creationId xmlns:a16="http://schemas.microsoft.com/office/drawing/2014/main" id="{EE3680F7-7DBE-4BD0-89AA-A8C45812F798}"/>
                </a:ext>
              </a:extLst>
            </p:cNvPr>
            <p:cNvSpPr/>
            <p:nvPr/>
          </p:nvSpPr>
          <p:spPr>
            <a:xfrm>
              <a:off x="4344952" y="2085636"/>
              <a:ext cx="706688" cy="706688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Mũi tên: Xuống 12">
              <a:extLst>
                <a:ext uri="{FF2B5EF4-FFF2-40B4-BE49-F238E27FC236}">
                  <a16:creationId xmlns:a16="http://schemas.microsoft.com/office/drawing/2014/main" id="{0FC1B48C-1B36-4792-A147-8B5EE8430278}"/>
                </a:ext>
              </a:extLst>
            </p:cNvPr>
            <p:cNvSpPr txBox="1"/>
            <p:nvPr/>
          </p:nvSpPr>
          <p:spPr>
            <a:xfrm>
              <a:off x="4503957" y="2085636"/>
              <a:ext cx="388678" cy="531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07589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Graphic spid="6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F70AE18-F44E-4E89-8FFD-EE555CC5AEEA}"/>
              </a:ext>
            </a:extLst>
          </p:cNvPr>
          <p:cNvSpPr txBox="1"/>
          <p:nvPr/>
        </p:nvSpPr>
        <p:spPr>
          <a:xfrm>
            <a:off x="3011648" y="2416028"/>
            <a:ext cx="5865321" cy="147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000000"/>
                </a:solidFill>
                <a:latin typeface="Candara" panose="020E0502030303020204" pitchFamily="34" charset="0"/>
                <a:ea typeface="Arial" panose="020B0604020202020204" pitchFamily="34" charset="0"/>
              </a:rPr>
              <a:t>3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.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Chọn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phương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án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thiết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kế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Arial" panose="020B0604020202020204" pitchFamily="34" charset="0"/>
              </a:rPr>
              <a:t> </a:t>
            </a:r>
            <a:endParaRPr kumimoji="0" lang="vi-V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5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ủ đề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̉ đề2" id="{23A94765-586E-4348-9629-DE77C0904D58}" vid="{C1462EAE-0A5B-42A9-91FA-A7049D0119A6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2590</TotalTime>
  <Words>3278</Words>
  <Application>Microsoft Office PowerPoint</Application>
  <PresentationFormat>Màn hình rộng</PresentationFormat>
  <Paragraphs>474</Paragraphs>
  <Slides>48</Slides>
  <Notes>1</Notes>
  <HiddenSlides>0</HiddenSlides>
  <MMClips>1</MMClips>
  <ScaleCrop>false</ScaleCrop>
  <HeadingPairs>
    <vt:vector size="8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5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48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Candara</vt:lpstr>
      <vt:lpstr>Mulish</vt:lpstr>
      <vt:lpstr>Times New Roman</vt:lpstr>
      <vt:lpstr>TimesNewRomanPS-BoldItalicMT</vt:lpstr>
      <vt:lpstr>TimesNewRomanPSMT</vt:lpstr>
      <vt:lpstr>Wingdings</vt:lpstr>
      <vt:lpstr>Office Theme</vt:lpstr>
      <vt:lpstr>Chủ đề2</vt:lpstr>
      <vt:lpstr>Chủ đề Office</vt:lpstr>
      <vt:lpstr>1_Chủ đề Office</vt:lpstr>
      <vt:lpstr>1_Office Theme</vt:lpstr>
      <vt:lpstr>PDF</vt:lpstr>
      <vt:lpstr>Bản trình bày PowerPoint</vt:lpstr>
      <vt:lpstr>     NỘI DUNG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5. Thiết kế kỹ thuật</vt:lpstr>
      <vt:lpstr>5.1 Thiết kế cụm thanh xoắn</vt:lpstr>
      <vt:lpstr>Thiết kế thanh xoắn</vt:lpstr>
      <vt:lpstr>Tính toán thanh xoắn</vt:lpstr>
      <vt:lpstr>Tính toán trục đầu vào, trục đầu ra</vt:lpstr>
      <vt:lpstr>Tính toán then bằng</vt:lpstr>
      <vt:lpstr>Thiết kế cụm thanh xoắn</vt:lpstr>
      <vt:lpstr>5.2 Thiết kế bộ mặt bích</vt:lpstr>
      <vt:lpstr>Thiết kế mặt bích 1</vt:lpstr>
      <vt:lpstr>Thiết kế mặt bích 1</vt:lpstr>
      <vt:lpstr>Thiết kế mặt bích 2</vt:lpstr>
      <vt:lpstr>Thiết kế trục nối </vt:lpstr>
      <vt:lpstr>Thiết kế mặt bích 3 </vt:lpstr>
      <vt:lpstr>Thiết kế mặt bích 3 </vt:lpstr>
      <vt:lpstr>5.4 Các chi tiết phụ </vt:lpstr>
      <vt:lpstr>5.5 Thiết kế bộ đo biến dạng bằng strain gauge</vt:lpstr>
      <vt:lpstr>5.5 Thiết kế bộ đo biến dạng bằng strain gauge</vt:lpstr>
      <vt:lpstr>5.5 Thiết kế bộ đo biến dạng bằng strain gauge</vt:lpstr>
      <vt:lpstr>5.5 Thiết kế bộ đo biến dạng bằng strain gauge</vt:lpstr>
      <vt:lpstr>6. Kết luận</vt:lpstr>
      <vt:lpstr>Kết quả</vt:lpstr>
      <vt:lpstr>Bản trình bày PowerPoint</vt:lpstr>
      <vt:lpstr>Kết quả</vt:lpstr>
      <vt:lpstr>Đánh giá : thỏa mãn được các yêu cầu đặt ra trong thiết kế.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Cảm biến momen xoắn </dc:title>
  <dc:creator>Nhật Duy Nguyễn</dc:creator>
  <cp:lastModifiedBy>Nhật Duy Nguyễn</cp:lastModifiedBy>
  <cp:revision>53</cp:revision>
  <dcterms:created xsi:type="dcterms:W3CDTF">2022-12-13T03:07:05Z</dcterms:created>
  <dcterms:modified xsi:type="dcterms:W3CDTF">2023-03-03T13:50:13Z</dcterms:modified>
</cp:coreProperties>
</file>